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409" r:id="rId3"/>
    <p:sldId id="466" r:id="rId4"/>
    <p:sldId id="468" r:id="rId5"/>
    <p:sldId id="469" r:id="rId6"/>
    <p:sldId id="467" r:id="rId7"/>
    <p:sldId id="410" r:id="rId8"/>
    <p:sldId id="414" r:id="rId9"/>
    <p:sldId id="422" r:id="rId10"/>
    <p:sldId id="415" r:id="rId11"/>
    <p:sldId id="416" r:id="rId12"/>
    <p:sldId id="418" r:id="rId13"/>
    <p:sldId id="419" r:id="rId14"/>
    <p:sldId id="470" r:id="rId15"/>
    <p:sldId id="420" r:id="rId16"/>
    <p:sldId id="421" r:id="rId17"/>
    <p:sldId id="424" r:id="rId18"/>
    <p:sldId id="425" r:id="rId19"/>
    <p:sldId id="423" r:id="rId20"/>
    <p:sldId id="464" r:id="rId21"/>
    <p:sldId id="465" r:id="rId22"/>
    <p:sldId id="426" r:id="rId23"/>
    <p:sldId id="448" r:id="rId24"/>
    <p:sldId id="427" r:id="rId25"/>
    <p:sldId id="429" r:id="rId26"/>
    <p:sldId id="430" r:id="rId27"/>
    <p:sldId id="432" r:id="rId28"/>
    <p:sldId id="449" r:id="rId29"/>
    <p:sldId id="433" r:id="rId30"/>
    <p:sldId id="434" r:id="rId31"/>
    <p:sldId id="440" r:id="rId32"/>
    <p:sldId id="436" r:id="rId33"/>
    <p:sldId id="437" r:id="rId34"/>
    <p:sldId id="471" r:id="rId35"/>
    <p:sldId id="438" r:id="rId36"/>
    <p:sldId id="439" r:id="rId37"/>
    <p:sldId id="441" r:id="rId38"/>
    <p:sldId id="442" r:id="rId39"/>
    <p:sldId id="472" r:id="rId40"/>
    <p:sldId id="417" r:id="rId41"/>
    <p:sldId id="505" r:id="rId42"/>
    <p:sldId id="506"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 id="3" name="刘博文" initials="刘" lastIdx="2"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D7080"/>
    <a:srgbClr val="A5BBAC"/>
    <a:srgbClr val="CFBFBB"/>
    <a:srgbClr val="D9DADE"/>
    <a:srgbClr val="DCDCDC"/>
    <a:srgbClr val="F0F0F0"/>
    <a:srgbClr val="E6E6E6"/>
    <a:srgbClr val="C8C8C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83"/>
        <p:guide pos="385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commentAuthors" Target="commentAuthors.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notesMaster" Target="notesMasters/notesMaster1.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image" Target="../media/image31.png"/><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image" Target="../media/image30.png"/><Relationship Id="rId14" Type="http://schemas.openxmlformats.org/officeDocument/2006/relationships/slideLayout" Target="../slideLayouts/slideLayout2.xml"/><Relationship Id="rId13" Type="http://schemas.openxmlformats.org/officeDocument/2006/relationships/tags" Target="../tags/tag112.xml"/><Relationship Id="rId12" Type="http://schemas.openxmlformats.org/officeDocument/2006/relationships/image" Target="../media/image32.png"/><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tags" Target="../tags/tag103.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16.xml"/><Relationship Id="rId5" Type="http://schemas.openxmlformats.org/officeDocument/2006/relationships/image" Target="../media/image34.png"/><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image" Target="../media/image33.png"/><Relationship Id="rId1" Type="http://schemas.openxmlformats.org/officeDocument/2006/relationships/tags" Target="../tags/tag113.xml"/></Relationships>
</file>

<file path=ppt/slides/_rels/slide12.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image" Target="../media/image36.png"/><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image" Target="../media/image35.png"/><Relationship Id="rId2" Type="http://schemas.openxmlformats.org/officeDocument/2006/relationships/tags" Target="../tags/tag118.xml"/><Relationship Id="rId15" Type="http://schemas.openxmlformats.org/officeDocument/2006/relationships/slideLayout" Target="../slideLayouts/slideLayout2.xml"/><Relationship Id="rId14" Type="http://schemas.openxmlformats.org/officeDocument/2006/relationships/tags" Target="../tags/tag125.xml"/><Relationship Id="rId13" Type="http://schemas.openxmlformats.org/officeDocument/2006/relationships/image" Target="../media/image39.png"/><Relationship Id="rId12" Type="http://schemas.openxmlformats.org/officeDocument/2006/relationships/tags" Target="../tags/tag124.xml"/><Relationship Id="rId11" Type="http://schemas.openxmlformats.org/officeDocument/2006/relationships/image" Target="../media/image38.png"/><Relationship Id="rId10" Type="http://schemas.openxmlformats.org/officeDocument/2006/relationships/tags" Target="../tags/tag123.xml"/><Relationship Id="rId1" Type="http://schemas.openxmlformats.org/officeDocument/2006/relationships/tags" Target="../tags/tag117.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26.xml"/><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image" Target="../media/image45.png"/><Relationship Id="rId2" Type="http://schemas.openxmlformats.org/officeDocument/2006/relationships/tags" Target="../tags/tag128.xml"/><Relationship Id="rId1" Type="http://schemas.openxmlformats.org/officeDocument/2006/relationships/tags" Target="../tags/tag127.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image" Target="../media/image46.png"/><Relationship Id="rId2" Type="http://schemas.openxmlformats.org/officeDocument/2006/relationships/tags" Target="../tags/tag133.xml"/><Relationship Id="rId1" Type="http://schemas.openxmlformats.org/officeDocument/2006/relationships/tags" Target="../tags/tag13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6.xml"/><Relationship Id="rId1"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7.xml"/><Relationship Id="rId1" Type="http://schemas.openxmlformats.org/officeDocument/2006/relationships/image" Target="../media/image48.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42.xml"/><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image" Target="../media/image49.png"/><Relationship Id="rId2" Type="http://schemas.openxmlformats.org/officeDocument/2006/relationships/tags" Target="../tags/tag139.xml"/><Relationship Id="rId1" Type="http://schemas.openxmlformats.org/officeDocument/2006/relationships/tags" Target="../tags/tag138.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43.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2.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0" Type="http://schemas.openxmlformats.org/officeDocument/2006/relationships/slideLayout" Target="../slideLayouts/slideLayout7.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4.xml"/><Relationship Id="rId1" Type="http://schemas.openxmlformats.org/officeDocument/2006/relationships/image" Target="../media/image56.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image" Target="../media/image57.png"/><Relationship Id="rId2" Type="http://schemas.openxmlformats.org/officeDocument/2006/relationships/tags" Target="../tags/tag146.xml"/><Relationship Id="rId1" Type="http://schemas.openxmlformats.org/officeDocument/2006/relationships/tags" Target="../tags/tag145.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0.xml"/><Relationship Id="rId2" Type="http://schemas.openxmlformats.org/officeDocument/2006/relationships/image" Target="../media/image58.png"/><Relationship Id="rId1" Type="http://schemas.openxmlformats.org/officeDocument/2006/relationships/tags" Target="../tags/tag149.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51.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image" Target="../media/image59.png"/><Relationship Id="rId2" Type="http://schemas.openxmlformats.org/officeDocument/2006/relationships/tags" Target="../tags/tag153.xml"/><Relationship Id="rId1" Type="http://schemas.openxmlformats.org/officeDocument/2006/relationships/tags" Target="../tags/tag152.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60.xml"/><Relationship Id="rId6" Type="http://schemas.openxmlformats.org/officeDocument/2006/relationships/image" Target="../media/image61.png"/><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image" Target="../media/image60.png"/><Relationship Id="rId2" Type="http://schemas.openxmlformats.org/officeDocument/2006/relationships/tags" Target="../tags/tag157.xml"/><Relationship Id="rId1" Type="http://schemas.openxmlformats.org/officeDocument/2006/relationships/tags" Target="../tags/tag156.xm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61.xml"/><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62.xml"/><Relationship Id="rId2" Type="http://schemas.openxmlformats.org/officeDocument/2006/relationships/image" Target="../media/image70.png"/><Relationship Id="rId1" Type="http://schemas.openxmlformats.org/officeDocument/2006/relationships/image" Target="../media/image69.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4.xml"/><Relationship Id="rId2" Type="http://schemas.openxmlformats.org/officeDocument/2006/relationships/image" Target="../media/image71.png"/><Relationship Id="rId1" Type="http://schemas.openxmlformats.org/officeDocument/2006/relationships/tags" Target="../tags/tag163.xml"/></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68.xml"/><Relationship Id="rId5" Type="http://schemas.openxmlformats.org/officeDocument/2006/relationships/image" Target="../media/image73.png"/><Relationship Id="rId4" Type="http://schemas.openxmlformats.org/officeDocument/2006/relationships/tags" Target="../tags/tag167.xml"/><Relationship Id="rId3" Type="http://schemas.openxmlformats.org/officeDocument/2006/relationships/image" Target="../media/image72.png"/><Relationship Id="rId2" Type="http://schemas.openxmlformats.org/officeDocument/2006/relationships/tags" Target="../tags/tag166.xml"/><Relationship Id="rId1" Type="http://schemas.openxmlformats.org/officeDocument/2006/relationships/tags" Target="../tags/tag165.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6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0.xml"/><Relationship Id="rId2" Type="http://schemas.openxmlformats.org/officeDocument/2006/relationships/image" Target="../media/image71.png"/><Relationship Id="rId1" Type="http://schemas.openxmlformats.org/officeDocument/2006/relationships/tags" Target="../tags/tag169.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7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tags" Target="../tags/tag173.xml"/><Relationship Id="rId3" Type="http://schemas.openxmlformats.org/officeDocument/2006/relationships/image" Target="../media/image74.png"/><Relationship Id="rId2" Type="http://schemas.openxmlformats.org/officeDocument/2006/relationships/tags" Target="../tags/tag172.xml"/><Relationship Id="rId1" Type="http://schemas.openxmlformats.org/officeDocument/2006/relationships/tags" Target="../tags/tag171.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77.xml"/><Relationship Id="rId3" Type="http://schemas.openxmlformats.org/officeDocument/2006/relationships/image" Target="../media/image77.png"/><Relationship Id="rId2" Type="http://schemas.openxmlformats.org/officeDocument/2006/relationships/tags" Target="../tags/tag176.xml"/><Relationship Id="rId1" Type="http://schemas.openxmlformats.org/officeDocument/2006/relationships/tags" Target="../tags/tag175.xml"/></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78.xml"/><Relationship Id="rId7" Type="http://schemas.openxmlformats.org/officeDocument/2006/relationships/image" Target="../media/image84.png"/><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82.xml"/><Relationship Id="rId7" Type="http://schemas.openxmlformats.org/officeDocument/2006/relationships/image" Target="../media/image88.png"/><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tags" Target="../tags/tag181.xml"/><Relationship Id="rId3" Type="http://schemas.openxmlformats.org/officeDocument/2006/relationships/image" Target="../media/image85.png"/><Relationship Id="rId2" Type="http://schemas.openxmlformats.org/officeDocument/2006/relationships/tags" Target="../tags/tag180.xml"/><Relationship Id="rId1" Type="http://schemas.openxmlformats.org/officeDocument/2006/relationships/tags" Target="../tags/tag179.xml"/></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86.xml"/><Relationship Id="rId6" Type="http://schemas.openxmlformats.org/officeDocument/2006/relationships/image" Target="../media/image90.png"/><Relationship Id="rId5" Type="http://schemas.openxmlformats.org/officeDocument/2006/relationships/image" Target="../media/image75.png"/><Relationship Id="rId4" Type="http://schemas.openxmlformats.org/officeDocument/2006/relationships/tags" Target="../tags/tag185.xml"/><Relationship Id="rId3" Type="http://schemas.openxmlformats.org/officeDocument/2006/relationships/image" Target="../media/image89.png"/><Relationship Id="rId2" Type="http://schemas.openxmlformats.org/officeDocument/2006/relationships/tags" Target="../tags/tag184.xml"/><Relationship Id="rId1" Type="http://schemas.openxmlformats.org/officeDocument/2006/relationships/tags" Target="../tags/tag18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7.xml"/><Relationship Id="rId1" Type="http://schemas.openxmlformats.org/officeDocument/2006/relationships/image" Target="../media/image71.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90.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tags" Target="../tags/tag189.xml"/><Relationship Id="rId1" Type="http://schemas.openxmlformats.org/officeDocument/2006/relationships/tags" Target="../tags/tag188.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91.xml"/><Relationship Id="rId2" Type="http://schemas.openxmlformats.org/officeDocument/2006/relationships/image" Target="../media/image96.png"/><Relationship Id="rId1" Type="http://schemas.openxmlformats.org/officeDocument/2006/relationships/image" Target="../media/image95.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s>
</file>

<file path=ppt/slides/_rels/slide4.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2" Type="http://schemas.openxmlformats.org/officeDocument/2006/relationships/slideLayout" Target="../slideLayouts/slideLayout7.xml"/><Relationship Id="rId11" Type="http://schemas.openxmlformats.org/officeDocument/2006/relationships/tags" Target="../tags/tag69.xml"/><Relationship Id="rId10" Type="http://schemas.openxmlformats.org/officeDocument/2006/relationships/image" Target="../media/image23.png"/><Relationship Id="rId1" Type="http://schemas.openxmlformats.org/officeDocument/2006/relationships/image" Target="../media/image14.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95.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6.xml"/><Relationship Id="rId1" Type="http://schemas.openxmlformats.org/officeDocument/2006/relationships/image" Target="../media/image100.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0.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6.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0" Type="http://schemas.openxmlformats.org/officeDocument/2006/relationships/slideLayout" Target="../slideLayouts/slideLayout6.xml"/><Relationship Id="rId1" Type="http://schemas.openxmlformats.org/officeDocument/2006/relationships/tags" Target="../tags/tag71.xml"/></Relationships>
</file>

<file path=ppt/slides/_rels/slide7.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image" Target="../media/image27.png"/><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9" Type="http://schemas.openxmlformats.org/officeDocument/2006/relationships/slideLayout" Target="../slideLayouts/slideLayout2.xml"/><Relationship Id="rId18" Type="http://schemas.openxmlformats.org/officeDocument/2006/relationships/tags" Target="../tags/tag96.xml"/><Relationship Id="rId17" Type="http://schemas.openxmlformats.org/officeDocument/2006/relationships/tags" Target="../tags/tag95.xml"/><Relationship Id="rId16" Type="http://schemas.openxmlformats.org/officeDocument/2006/relationships/tags" Target="../tags/tag94.xml"/><Relationship Id="rId15" Type="http://schemas.openxmlformats.org/officeDocument/2006/relationships/tags" Target="../tags/tag93.xml"/><Relationship Id="rId14" Type="http://schemas.openxmlformats.org/officeDocument/2006/relationships/tags" Target="../tags/tag92.xml"/><Relationship Id="rId13" Type="http://schemas.openxmlformats.org/officeDocument/2006/relationships/tags" Target="../tags/tag91.xml"/><Relationship Id="rId12" Type="http://schemas.openxmlformats.org/officeDocument/2006/relationships/tags" Target="../tags/tag90.xml"/><Relationship Id="rId11" Type="http://schemas.openxmlformats.org/officeDocument/2006/relationships/tags" Target="../tags/tag89.xml"/><Relationship Id="rId10" Type="http://schemas.openxmlformats.org/officeDocument/2006/relationships/tags" Target="../tags/tag88.xml"/><Relationship Id="rId1" Type="http://schemas.openxmlformats.org/officeDocument/2006/relationships/tags" Target="../tags/tag80.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7.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02.xml"/><Relationship Id="rId6" Type="http://schemas.openxmlformats.org/officeDocument/2006/relationships/image" Target="../media/image29.png"/><Relationship Id="rId5" Type="http://schemas.openxmlformats.org/officeDocument/2006/relationships/tags" Target="../tags/tag101.xml"/><Relationship Id="rId4" Type="http://schemas.openxmlformats.org/officeDocument/2006/relationships/image" Target="../media/image28.png"/><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ltLang="zh-CN" sz="4800">
                <a:latin typeface="华文新魏" panose="02010800040101010101" charset="-122"/>
                <a:ea typeface="华文新魏" panose="02010800040101010101" charset="-122"/>
                <a:cs typeface="华文新魏" panose="02010800040101010101" charset="-122"/>
              </a:rPr>
              <a:t>贝叶斯深度网络</a:t>
            </a:r>
            <a:r>
              <a:rPr lang="en-US" altLang="zh-CN" sz="4800">
                <a:latin typeface="华文新魏" panose="02010800040101010101" charset="-122"/>
                <a:ea typeface="华文新魏" panose="02010800040101010101" charset="-122"/>
                <a:cs typeface="华文新魏" panose="02010800040101010101" charset="-122"/>
              </a:rPr>
              <a:t>+</a:t>
            </a:r>
            <a:r>
              <a:rPr lang="zh-CN" altLang="en-US" sz="4800">
                <a:latin typeface="华文新魏" panose="02010800040101010101" charset="-122"/>
                <a:ea typeface="华文新魏" panose="02010800040101010101" charset="-122"/>
                <a:cs typeface="华文新魏" panose="02010800040101010101" charset="-122"/>
              </a:rPr>
              <a:t>贝叶斯网</a:t>
            </a:r>
            <a:endParaRPr lang="zh-CN" altLang="en-US" sz="4800">
              <a:latin typeface="华文新魏" panose="02010800040101010101" charset="-122"/>
              <a:ea typeface="华文新魏" panose="02010800040101010101" charset="-122"/>
              <a:cs typeface="华文新魏" panose="02010800040101010101" charset="-122"/>
            </a:endParaRPr>
          </a:p>
        </p:txBody>
      </p:sp>
      <p:sp>
        <p:nvSpPr>
          <p:cNvPr id="3" name="副标题 2"/>
          <p:cNvSpPr>
            <a:spLocks noGrp="1"/>
          </p:cNvSpPr>
          <p:nvPr>
            <p:ph type="subTitle" idx="1"/>
            <p:custDataLst>
              <p:tags r:id="rId2"/>
            </p:custDataLst>
          </p:nvPr>
        </p:nvSpPr>
        <p:spPr/>
        <p:txBody>
          <a:bodyPr/>
          <a:p>
            <a:r>
              <a:rPr lang="zh-CN" altLang="en-US">
                <a:latin typeface="华文新魏" panose="02010800040101010101" charset="-122"/>
                <a:ea typeface="华文新魏" panose="02010800040101010101" charset="-122"/>
              </a:rPr>
              <a:t>刘博文</a:t>
            </a:r>
            <a:endParaRPr lang="zh-CN" altLang="en-US">
              <a:latin typeface="华文新魏" panose="02010800040101010101" charset="-122"/>
              <a:ea typeface="华文新魏" panose="02010800040101010101" charset="-122"/>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ChangeAspect="1"/>
          </p:cNvPicPr>
          <p:nvPr>
            <p:ph idx="1"/>
            <p:custDataLst>
              <p:tags r:id="rId1"/>
            </p:custDataLst>
          </p:nvPr>
        </p:nvPicPr>
        <p:blipFill>
          <a:blip r:embed="rId2"/>
          <a:srcRect t="1853"/>
          <a:stretch>
            <a:fillRect/>
          </a:stretch>
        </p:blipFill>
        <p:spPr>
          <a:xfrm>
            <a:off x="457200" y="1148080"/>
            <a:ext cx="10904855" cy="3195320"/>
          </a:xfrm>
          <a:prstGeom prst="rect">
            <a:avLst/>
          </a:prstGeom>
        </p:spPr>
      </p:pic>
      <p:sp>
        <p:nvSpPr>
          <p:cNvPr id="17" name="任意多边形 16"/>
          <p:cNvSpPr/>
          <p:nvPr>
            <p:custDataLst>
              <p:tags r:id="rId3"/>
            </p:custDataLst>
          </p:nvPr>
        </p:nvSpPr>
        <p:spPr>
          <a:xfrm>
            <a:off x="2779395" y="2185670"/>
            <a:ext cx="570230" cy="434975"/>
          </a:xfrm>
          <a:custGeom>
            <a:avLst/>
            <a:gdLst>
              <a:gd name="connisteX0" fmla="*/ 54516 w 570136"/>
              <a:gd name="connsiteY0" fmla="*/ 434896 h 434896"/>
              <a:gd name="connisteX1" fmla="*/ 46261 w 570136"/>
              <a:gd name="connsiteY1" fmla="*/ 39926 h 434896"/>
              <a:gd name="connisteX2" fmla="*/ 570136 w 570136"/>
              <a:gd name="connsiteY2" fmla="*/ 31036 h 434896"/>
            </a:gdLst>
            <a:ahLst/>
            <a:cxnLst>
              <a:cxn ang="0">
                <a:pos x="connisteX0" y="connsiteY0"/>
              </a:cxn>
              <a:cxn ang="0">
                <a:pos x="connisteX1" y="connsiteY1"/>
              </a:cxn>
              <a:cxn ang="0">
                <a:pos x="connisteX2" y="connsiteY2"/>
              </a:cxn>
            </a:cxnLst>
            <a:rect l="l" t="t" r="r" b="b"/>
            <a:pathLst>
              <a:path w="570137" h="434897">
                <a:moveTo>
                  <a:pt x="54517" y="434897"/>
                </a:moveTo>
                <a:cubicBezTo>
                  <a:pt x="42452" y="356157"/>
                  <a:pt x="-56608" y="120572"/>
                  <a:pt x="46262" y="39927"/>
                </a:cubicBezTo>
                <a:cubicBezTo>
                  <a:pt x="149132" y="-40718"/>
                  <a:pt x="465362" y="24687"/>
                  <a:pt x="570137" y="310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流程图: 终止 6"/>
          <p:cNvSpPr/>
          <p:nvPr>
            <p:custDataLst>
              <p:tags r:id="rId4"/>
            </p:custDataLst>
          </p:nvPr>
        </p:nvSpPr>
        <p:spPr>
          <a:xfrm>
            <a:off x="3315335" y="2078990"/>
            <a:ext cx="2054225" cy="275590"/>
          </a:xfrm>
          <a:prstGeom prst="flowChartTerminator">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5" name="文本框 4"/>
              <p:cNvSpPr txBox="1"/>
              <p:nvPr>
                <p:custDataLst>
                  <p:tags r:id="rId5"/>
                </p:custDataLst>
              </p:nvPr>
            </p:nvSpPr>
            <p:spPr>
              <a:xfrm>
                <a:off x="3336925" y="1080135"/>
                <a:ext cx="5518150" cy="2042795"/>
              </a:xfrm>
              <a:prstGeom prst="rect">
                <a:avLst/>
              </a:prstGeom>
              <a:noFill/>
            </p:spPr>
            <p:txBody>
              <a:bodyPr wrap="square" rtlCol="0" anchor="t">
                <a:spAutoFit/>
              </a:bodyPr>
              <a:p>
                <a:pPr algn="l"/>
                <a14:m>
                  <m:oMathPara xmlns:m="http://schemas.openxmlformats.org/officeDocument/2006/math">
                    <m:oMathParaPr>
                      <m:jc m:val="left"/>
                    </m:oMathParaPr>
                    <m:oMath xmlns:m="http://schemas.openxmlformats.org/officeDocument/2006/math">
                      <m:r>
                        <a:rPr lang="en-US" altLang="zh-CN" sz="1600" i="1">
                          <a:latin typeface="Cambria Math" panose="02040503050406030204" charset="0"/>
                          <a:cs typeface="Cambria Math" panose="02040503050406030204" charset="0"/>
                        </a:rPr>
                        <m:t>𝑓</m:t>
                      </m:r>
                      <m:r>
                        <a:rPr lang="en-US" altLang="zh-CN" sz="1600" i="1">
                          <a:latin typeface="Cambria Math" panose="02040503050406030204" charset="0"/>
                          <a:cs typeface="Cambria Math" panose="02040503050406030204" charset="0"/>
                        </a:rPr>
                        <m:t> </m:t>
                      </m:r>
                      <m:r>
                        <a:rPr lang="en-US" altLang="zh-CN" sz="1600" i="1">
                          <a:latin typeface="Cambria Math" panose="02040503050406030204" charset="0"/>
                          <a:cs typeface="Cambria Math" panose="02040503050406030204" charset="0"/>
                        </a:rPr>
                        <m:t>表示车辆的运动学模型</m:t>
                      </m:r>
                    </m:oMath>
                    <m:oMath xmlns:m="http://schemas.openxmlformats.org/officeDocument/2006/math">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𝑥</m:t>
                          </m:r>
                        </m:e>
                        <m:sub>
                          <m:r>
                            <a:rPr lang="en-US" altLang="zh-CN" sz="1600" i="1">
                              <a:latin typeface="Cambria Math" panose="02040503050406030204" charset="0"/>
                              <a:cs typeface="Cambria Math" panose="02040503050406030204" charset="0"/>
                            </a:rPr>
                            <m:t>𝑘</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1</m:t>
                          </m:r>
                        </m:sub>
                      </m:sSub>
                      <m:r>
                        <a:rPr lang="en-US" altLang="zh-CN" sz="1600" i="1">
                          <a:latin typeface="Cambria Math" panose="02040503050406030204" charset="0"/>
                          <a:cs typeface="Cambria Math" panose="02040503050406030204" charset="0"/>
                        </a:rPr>
                        <m:t>表示</m:t>
                      </m:r>
                      <m:r>
                        <a:rPr lang="en-US" altLang="zh-CN" sz="1600" i="1">
                          <a:latin typeface="Cambria Math" panose="02040503050406030204" charset="0"/>
                          <a:cs typeface="Cambria Math" panose="02040503050406030204" charset="0"/>
                        </a:rPr>
                        <m:t>𝑘</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1</m:t>
                      </m:r>
                      <m:r>
                        <a:rPr lang="en-US" altLang="zh-CN" sz="1600" i="1">
                          <a:latin typeface="Cambria Math" panose="02040503050406030204" charset="0"/>
                          <a:cs typeface="Cambria Math" panose="02040503050406030204" charset="0"/>
                        </a:rPr>
                        <m:t>时刻，车辆的状态</m:t>
                      </m:r>
                    </m:oMath>
                    <m:oMath xmlns:m="http://schemas.openxmlformats.org/officeDocument/2006/math">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𝑢</m:t>
                          </m:r>
                        </m:e>
                        <m:sub>
                          <m:r>
                            <a:rPr lang="en-US" altLang="zh-CN" sz="1600" i="1">
                              <a:latin typeface="Cambria Math" panose="02040503050406030204" charset="0"/>
                              <a:cs typeface="Cambria Math" panose="02040503050406030204" charset="0"/>
                            </a:rPr>
                            <m:t>𝑘</m:t>
                          </m:r>
                        </m:sub>
                      </m:sSub>
                      <m:r>
                        <a:rPr lang="en-US" altLang="zh-CN" sz="1600" i="1">
                          <a:latin typeface="Cambria Math" panose="02040503050406030204" charset="0"/>
                          <a:cs typeface="Cambria Math" panose="02040503050406030204" charset="0"/>
                        </a:rPr>
                        <m:t>表示运行传感器的输出，如加速度，速度。用于计算</m:t>
                      </m:r>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𝑥</m:t>
                          </m:r>
                        </m:e>
                        <m:sub>
                          <m:r>
                            <a:rPr lang="en-US" altLang="zh-CN" sz="1600" i="1">
                              <a:latin typeface="Cambria Math" panose="02040503050406030204" charset="0"/>
                              <a:cs typeface="Cambria Math" panose="02040503050406030204" charset="0"/>
                            </a:rPr>
                            <m:t>𝑘</m:t>
                          </m:r>
                        </m:sub>
                      </m:sSub>
                    </m:oMath>
                  </m:oMathPara>
                </a14:m>
                <a:endParaRPr lang="en-US" altLang="zh-CN" sz="1600" i="1">
                  <a:latin typeface="Cambria Math" panose="02040503050406030204" charset="0"/>
                  <a:cs typeface="Cambria Math" panose="02040503050406030204" charset="0"/>
                </a:endParaRPr>
              </a:p>
              <a:p>
                <a:pPr algn="l"/>
                <a14:m>
                  <m:oMathPara xmlns:m="http://schemas.openxmlformats.org/officeDocument/2006/math">
                    <m:oMathParaPr>
                      <m:jc m:val="left"/>
                    </m:oMathParaPr>
                    <m:oMath xmlns:m="http://schemas.openxmlformats.org/officeDocument/2006/math">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𝜔</m:t>
                          </m:r>
                        </m:e>
                        <m:sub>
                          <m:r>
                            <a:rPr lang="en-US" altLang="zh-CN" sz="1600" i="1">
                              <a:latin typeface="Cambria Math" panose="02040503050406030204" charset="0"/>
                              <a:cs typeface="Cambria Math" panose="02040503050406030204" charset="0"/>
                            </a:rPr>
                            <m:t>𝑘</m:t>
                          </m:r>
                        </m:sub>
                      </m:sSub>
                      <m:r>
                        <a:rPr lang="en-US" altLang="zh-CN" sz="1600" i="1">
                          <a:latin typeface="Cambria Math" panose="02040503050406030204" charset="0"/>
                          <a:cs typeface="Cambria Math" panose="02040503050406030204" charset="0"/>
                        </a:rPr>
                        <m:t>表示不确定性</m:t>
                      </m:r>
                    </m:oMath>
                  </m:oMathPara>
                </a14:m>
                <a:endParaRPr lang="en-US" altLang="zh-CN" sz="1600" i="1">
                  <a:latin typeface="Cambria Math" panose="02040503050406030204" charset="0"/>
                  <a:cs typeface="Cambria Math" panose="02040503050406030204" charset="0"/>
                </a:endParaRPr>
              </a:p>
              <a:p>
                <a:pPr algn="l"/>
                <a14:m>
                  <m:oMathPara xmlns:m="http://schemas.openxmlformats.org/officeDocument/2006/math">
                    <m:oMathParaPr>
                      <m:jc m:val="left"/>
                    </m:oMathParaPr>
                    <m:oMath xmlns:m="http://schemas.openxmlformats.org/officeDocument/2006/math">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𝑥</m:t>
                          </m:r>
                        </m:e>
                        <m:sub>
                          <m:r>
                            <a:rPr lang="en-US" altLang="zh-CN" sz="1600" i="1">
                              <a:latin typeface="Cambria Math" panose="02040503050406030204" charset="0"/>
                              <a:cs typeface="Cambria Math" panose="02040503050406030204" charset="0"/>
                            </a:rPr>
                            <m:t>𝑘</m:t>
                          </m:r>
                        </m:sub>
                      </m:sSub>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𝑓</m:t>
                      </m:r>
                      <m:r>
                        <a:rPr lang="en-US" altLang="zh-CN" sz="1600" i="1">
                          <a:latin typeface="Cambria Math" panose="02040503050406030204" charset="0"/>
                          <a:cs typeface="Cambria Math" panose="02040503050406030204" charset="0"/>
                        </a:rPr>
                        <m:t>(</m:t>
                      </m:r>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𝑥</m:t>
                          </m:r>
                        </m:e>
                        <m:sub>
                          <m:r>
                            <a:rPr lang="en-US" altLang="zh-CN" sz="1600" i="1">
                              <a:latin typeface="Cambria Math" panose="02040503050406030204" charset="0"/>
                              <a:cs typeface="Cambria Math" panose="02040503050406030204" charset="0"/>
                            </a:rPr>
                            <m:t>𝑘</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1</m:t>
                          </m:r>
                        </m:sub>
                      </m:sSub>
                      <m:r>
                        <a:rPr lang="en-US" altLang="zh-CN" sz="1600" i="1">
                          <a:latin typeface="Cambria Math" panose="02040503050406030204" charset="0"/>
                          <a:cs typeface="Cambria Math" panose="02040503050406030204" charset="0"/>
                        </a:rPr>
                        <m:t>,</m:t>
                      </m:r>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𝑢</m:t>
                          </m:r>
                        </m:e>
                        <m:sub>
                          <m:r>
                            <a:rPr lang="en-US" altLang="zh-CN" sz="1600" i="1">
                              <a:latin typeface="Cambria Math" panose="02040503050406030204" charset="0"/>
                              <a:cs typeface="Cambria Math" panose="02040503050406030204" charset="0"/>
                            </a:rPr>
                            <m:t>𝑘</m:t>
                          </m:r>
                        </m:sub>
                      </m:sSub>
                      <m:r>
                        <a:rPr lang="en-US" altLang="zh-CN" sz="1600" i="1">
                          <a:latin typeface="Cambria Math" panose="02040503050406030204" charset="0"/>
                          <a:cs typeface="Cambria Math" panose="02040503050406030204" charset="0"/>
                        </a:rPr>
                        <m:t>,</m:t>
                      </m:r>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𝜔</m:t>
                          </m:r>
                        </m:e>
                        <m:sub>
                          <m:r>
                            <a:rPr lang="en-US" altLang="zh-CN" sz="1600" i="1">
                              <a:latin typeface="Cambria Math" panose="02040503050406030204" charset="0"/>
                              <a:cs typeface="Cambria Math" panose="02040503050406030204" charset="0"/>
                            </a:rPr>
                            <m:t>𝑘</m:t>
                          </m:r>
                        </m:sub>
                      </m:sSub>
                      <m:r>
                        <a:rPr lang="en-US" altLang="zh-CN" sz="1600" i="1">
                          <a:latin typeface="Cambria Math" panose="02040503050406030204" charset="0"/>
                          <a:cs typeface="Cambria Math" panose="02040503050406030204" charset="0"/>
                        </a:rPr>
                        <m:t>)</m:t>
                      </m:r>
                    </m:oMath>
                  </m:oMathPara>
                </a14:m>
                <a:endParaRPr lang="en-US" altLang="zh-CN" sz="1600" i="1">
                  <a:latin typeface="Cambria Math" panose="02040503050406030204" charset="0"/>
                  <a:cs typeface="Cambria Math" panose="02040503050406030204" charset="0"/>
                </a:endParaRPr>
              </a:p>
              <a:p>
                <a:pPr algn="l"/>
                <a:endParaRPr lang="zh-CN" altLang="en-US" sz="1600"/>
              </a:p>
              <a:p>
                <a:pPr algn="l"/>
                <a:r>
                  <a:rPr lang="zh-CN" altLang="en-US" sz="1600"/>
                  <a:t>这一步如何转换决定了</a:t>
                </a:r>
                <a:endParaRPr lang="zh-CN" altLang="en-US" sz="1600"/>
              </a:p>
              <a:p>
                <a:pPr algn="l"/>
                <a:r>
                  <a:rPr lang="zh-CN" altLang="en-US" sz="1600"/>
                  <a:t>卡尔曼滤波的类型</a:t>
                </a:r>
                <a:endParaRPr lang="zh-CN" altLang="en-US" sz="1600"/>
              </a:p>
            </p:txBody>
          </p:sp>
        </mc:Choice>
        <mc:Fallback>
          <p:sp>
            <p:nvSpPr>
              <p:cNvPr id="5" name="文本框 4"/>
              <p:cNvSpPr txBox="1">
                <a:spLocks noRot="1" noChangeAspect="1" noMove="1" noResize="1" noEditPoints="1" noAdjustHandles="1" noChangeArrowheads="1" noChangeShapeType="1" noTextEdit="1"/>
              </p:cNvSpPr>
              <p:nvPr>
                <p:custDataLst>
                  <p:tags r:id="rId6"/>
                </p:custDataLst>
              </p:nvPr>
            </p:nvSpPr>
            <p:spPr>
              <a:xfrm>
                <a:off x="3336925" y="1080135"/>
                <a:ext cx="5518150" cy="2042795"/>
              </a:xfrm>
              <a:prstGeom prst="rect">
                <a:avLst/>
              </a:prstGeom>
              <a:blipFill rotWithShape="1">
                <a:blip r:embed="rId7"/>
                <a:stretch>
                  <a:fillRect/>
                </a:stretch>
              </a:blipFill>
            </p:spPr>
            <p:txBody>
              <a:bodyPr/>
              <a:lstStyle/>
              <a:p>
                <a:r>
                  <a:rPr lang="zh-CN" altLang="en-US">
                    <a:noFill/>
                  </a:rPr>
                  <a:t> </a:t>
                </a:r>
              </a:p>
            </p:txBody>
          </p:sp>
        </mc:Fallback>
      </mc:AlternateContent>
      <p:sp>
        <p:nvSpPr>
          <p:cNvPr id="13" name="任意多边形 12"/>
          <p:cNvSpPr/>
          <p:nvPr>
            <p:custDataLst>
              <p:tags r:id="rId8"/>
            </p:custDataLst>
          </p:nvPr>
        </p:nvSpPr>
        <p:spPr>
          <a:xfrm>
            <a:off x="5369560" y="2143125"/>
            <a:ext cx="871855" cy="786765"/>
          </a:xfrm>
          <a:custGeom>
            <a:avLst/>
            <a:gdLst>
              <a:gd name="connisteX0" fmla="*/ 0 w 871982"/>
              <a:gd name="connsiteY0" fmla="*/ 73766 h 786871"/>
              <a:gd name="connisteX1" fmla="*/ 773430 w 871982"/>
              <a:gd name="connsiteY1" fmla="*/ 64876 h 786871"/>
              <a:gd name="connisteX2" fmla="*/ 842010 w 871982"/>
              <a:gd name="connsiteY2" fmla="*/ 786871 h 786871"/>
            </a:gdLst>
            <a:ahLst/>
            <a:cxnLst>
              <a:cxn ang="0">
                <a:pos x="connisteX0" y="connsiteY0"/>
              </a:cxn>
              <a:cxn ang="0">
                <a:pos x="connisteX1" y="connsiteY1"/>
              </a:cxn>
              <a:cxn ang="0">
                <a:pos x="connisteX2" y="connsiteY2"/>
              </a:cxn>
            </a:cxnLst>
            <a:rect l="l" t="t" r="r" b="b"/>
            <a:pathLst>
              <a:path w="871982" h="786872">
                <a:moveTo>
                  <a:pt x="0" y="73767"/>
                </a:moveTo>
                <a:cubicBezTo>
                  <a:pt x="153035" y="57257"/>
                  <a:pt x="605155" y="-77998"/>
                  <a:pt x="773430" y="64877"/>
                </a:cubicBezTo>
                <a:cubicBezTo>
                  <a:pt x="941705" y="207752"/>
                  <a:pt x="843915" y="642092"/>
                  <a:pt x="842010" y="78687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 name="直接箭头连接符 13"/>
          <p:cNvCxnSpPr>
            <a:stCxn id="13" idx="2"/>
          </p:cNvCxnSpPr>
          <p:nvPr>
            <p:custDataLst>
              <p:tags r:id="rId9"/>
            </p:custDataLst>
          </p:nvPr>
        </p:nvCxnSpPr>
        <p:spPr>
          <a:xfrm flipH="1">
            <a:off x="6194425" y="2929890"/>
            <a:ext cx="17145" cy="8636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8" name="文本框 17"/>
              <p:cNvSpPr txBox="1"/>
              <p:nvPr>
                <p:custDataLst>
                  <p:tags r:id="rId10"/>
                </p:custDataLst>
              </p:nvPr>
            </p:nvSpPr>
            <p:spPr>
              <a:xfrm>
                <a:off x="7273226" y="2491359"/>
                <a:ext cx="1595120" cy="61404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𝑘</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𝑔</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𝑘</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𝑣</m:t>
                          </m:r>
                        </m:e>
                        <m:sub>
                          <m:r>
                            <a:rPr lang="en-US" altLang="zh-CN" i="1">
                              <a:latin typeface="Cambria Math" panose="02040503050406030204" charset="0"/>
                              <a:cs typeface="Cambria Math" panose="02040503050406030204" charset="0"/>
                            </a:rPr>
                            <m:t>𝑘</m:t>
                          </m:r>
                        </m:sub>
                      </m:sSub>
                      <m:r>
                        <a:rPr lang="en-US" altLang="zh-CN" i="1">
                          <a:latin typeface="Cambria Math" panose="02040503050406030204" charset="0"/>
                          <a:cs typeface="Cambria Math" panose="02040503050406030204" charset="0"/>
                        </a:rPr>
                        <m:t>)</m:t>
                      </m:r>
                    </m:oMath>
                  </m:oMathPara>
                </a14:m>
                <a:endParaRPr lang="en-US" altLang="zh-CN" i="1">
                  <a:latin typeface="Cambria Math" panose="02040503050406030204" charset="0"/>
                  <a:cs typeface="Cambria Math" panose="02040503050406030204" charset="0"/>
                </a:endParaRPr>
              </a:p>
              <a:p>
                <a:pPr algn="l"/>
                <a:r>
                  <a:rPr lang="zh-CN" altLang="en-US" sz="1600"/>
                  <a:t>观测方程</a:t>
                </a:r>
                <a:endParaRPr lang="zh-CN" altLang="en-US" sz="1600"/>
              </a:p>
            </p:txBody>
          </p:sp>
        </mc:Choice>
        <mc:Fallback>
          <p:sp>
            <p:nvSpPr>
              <p:cNvPr id="18" name="文本框 17"/>
              <p:cNvSpPr txBox="1">
                <a:spLocks noRot="1" noChangeAspect="1" noMove="1" noResize="1" noEditPoints="1" noAdjustHandles="1" noChangeArrowheads="1" noChangeShapeType="1" noTextEdit="1"/>
              </p:cNvSpPr>
              <p:nvPr>
                <p:custDataLst>
                  <p:tags r:id="rId11"/>
                </p:custDataLst>
              </p:nvPr>
            </p:nvSpPr>
            <p:spPr>
              <a:xfrm>
                <a:off x="7273226" y="2491359"/>
                <a:ext cx="1595120" cy="614045"/>
              </a:xfrm>
              <a:prstGeom prst="rect">
                <a:avLst/>
              </a:prstGeom>
              <a:blipFill rotWithShape="1">
                <a:blip r:embed="rId12"/>
                <a:stretch>
                  <a:fillRect l="-36" t="-41" r="36" b="41"/>
                </a:stretch>
              </a:blipFill>
            </p:spPr>
            <p:txBody>
              <a:bodyPr/>
              <a:lstStyle/>
              <a:p>
                <a:r>
                  <a:rPr lang="zh-CN" altLang="en-US">
                    <a:noFill/>
                  </a:rPr>
                  <a:t> </a:t>
                </a:r>
              </a:p>
            </p:txBody>
          </p:sp>
        </mc:Fallback>
      </mc:AlternateContent>
    </p:spTree>
    <p:custDataLst>
      <p:tags r:id="rId1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54000" y="1497330"/>
            <a:ext cx="10902315" cy="3281680"/>
          </a:xfrm>
          <a:prstGeom prst="rect">
            <a:avLst/>
          </a:prstGeom>
        </p:spPr>
      </p:pic>
      <mc:AlternateContent xmlns:mc="http://schemas.openxmlformats.org/markup-compatibility/2006">
        <mc:Choice xmlns:a14="http://schemas.microsoft.com/office/drawing/2010/main" Requires="a14">
          <p:sp>
            <p:nvSpPr>
              <p:cNvPr id="3" name="文本框 2"/>
              <p:cNvSpPr txBox="1"/>
              <p:nvPr>
                <p:custDataLst>
                  <p:tags r:id="rId3"/>
                </p:custDataLst>
              </p:nvPr>
            </p:nvSpPr>
            <p:spPr>
              <a:xfrm>
                <a:off x="4483735" y="1830070"/>
                <a:ext cx="4391025" cy="46037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sz="2400" i="1" dirty="0">
                          <a:solidFill>
                            <a:schemeClr val="tx1"/>
                          </a:solidFill>
                          <a:latin typeface="Cambria Math" panose="02040503050406030204" charset="0"/>
                          <a:cs typeface="Cambria Math" panose="02040503050406030204" charset="0"/>
                        </a:rPr>
                        <m:t>𝜃</m:t>
                      </m:r>
                      <m:r>
                        <a:rPr lang="en-US" altLang="zh-CN" sz="2400" i="1" dirty="0">
                          <a:solidFill>
                            <a:schemeClr val="tx1"/>
                          </a:solidFill>
                          <a:latin typeface="Cambria Math" panose="02040503050406030204" charset="0"/>
                          <a:cs typeface="Cambria Math" panose="02040503050406030204" charset="0"/>
                        </a:rPr>
                        <m:t> ← </m:t>
                      </m:r>
                      <m:sSub>
                        <m:sSubPr>
                          <m:ctrlPr>
                            <a:rPr lang="en-US" altLang="zh-CN" sz="2400" i="1" dirty="0">
                              <a:solidFill>
                                <a:schemeClr val="tx1"/>
                              </a:solidFill>
                              <a:latin typeface="Cambria Math" panose="02040503050406030204" charset="0"/>
                              <a:cs typeface="Cambria Math" panose="02040503050406030204" charset="0"/>
                            </a:rPr>
                          </m:ctrlPr>
                        </m:sSubPr>
                        <m:e>
                          <m:r>
                            <a:rPr lang="en-US" altLang="zh-CN" sz="2400" i="1" dirty="0">
                              <a:solidFill>
                                <a:schemeClr val="tx1"/>
                              </a:solidFill>
                              <a:latin typeface="Cambria Math" panose="02040503050406030204" charset="0"/>
                              <a:cs typeface="Cambria Math" panose="02040503050406030204" charset="0"/>
                            </a:rPr>
                            <m:t>𝜔</m:t>
                          </m:r>
                        </m:e>
                        <m:sub>
                          <m:r>
                            <a:rPr lang="en-US" altLang="zh-CN" sz="2400" i="1" dirty="0">
                              <a:solidFill>
                                <a:schemeClr val="tx1"/>
                              </a:solidFill>
                              <a:latin typeface="Cambria Math" panose="02040503050406030204" charset="0"/>
                              <a:cs typeface="Cambria Math" panose="02040503050406030204" charset="0"/>
                            </a:rPr>
                            <m:t>1</m:t>
                          </m:r>
                        </m:sub>
                      </m:sSub>
                      <m:r>
                        <a:rPr lang="en-US" altLang="zh-CN" sz="2400" i="1" dirty="0">
                          <a:solidFill>
                            <a:schemeClr val="tx1"/>
                          </a:solidFill>
                          <a:latin typeface="Cambria Math" panose="02040503050406030204" charset="0"/>
                          <a:cs typeface="Cambria Math" panose="02040503050406030204" charset="0"/>
                        </a:rPr>
                        <m:t>𝑓</m:t>
                      </m:r>
                      <m:r>
                        <a:rPr lang="en-US" altLang="zh-CN" sz="2400" i="1" dirty="0">
                          <a:solidFill>
                            <a:schemeClr val="tx1"/>
                          </a:solidFill>
                          <a:latin typeface="Cambria Math" panose="02040503050406030204" charset="0"/>
                          <a:cs typeface="Cambria Math" panose="02040503050406030204" charset="0"/>
                        </a:rPr>
                        <m:t>+</m:t>
                      </m:r>
                      <m:sSub>
                        <m:sSubPr>
                          <m:ctrlPr>
                            <a:rPr lang="en-US" altLang="zh-CN" sz="2400" i="1" dirty="0">
                              <a:solidFill>
                                <a:schemeClr val="tx1"/>
                              </a:solidFill>
                              <a:latin typeface="Cambria Math" panose="02040503050406030204" charset="0"/>
                              <a:cs typeface="Cambria Math" panose="02040503050406030204" charset="0"/>
                            </a:rPr>
                          </m:ctrlPr>
                        </m:sSubPr>
                        <m:e>
                          <m:r>
                            <a:rPr lang="en-US" altLang="zh-CN" sz="2400" i="1" dirty="0">
                              <a:solidFill>
                                <a:schemeClr val="tx1"/>
                              </a:solidFill>
                              <a:latin typeface="Cambria Math" panose="02040503050406030204" charset="0"/>
                              <a:cs typeface="Cambria Math" panose="02040503050406030204" charset="0"/>
                            </a:rPr>
                            <m:t>𝜔</m:t>
                          </m:r>
                        </m:e>
                        <m:sub>
                          <m:r>
                            <a:rPr lang="en-US" altLang="zh-CN" sz="2400" i="1" dirty="0">
                              <a:solidFill>
                                <a:schemeClr val="tx1"/>
                              </a:solidFill>
                              <a:latin typeface="Cambria Math" panose="02040503050406030204" charset="0"/>
                              <a:cs typeface="Cambria Math" panose="02040503050406030204" charset="0"/>
                            </a:rPr>
                            <m:t>2</m:t>
                          </m:r>
                        </m:sub>
                      </m:sSub>
                      <m:r>
                        <a:rPr lang="en-US" altLang="zh-CN" sz="2400" i="1" dirty="0">
                          <a:solidFill>
                            <a:schemeClr val="tx1"/>
                          </a:solidFill>
                          <a:latin typeface="Cambria Math" panose="02040503050406030204" charset="0"/>
                          <a:cs typeface="Cambria Math" panose="02040503050406030204" charset="0"/>
                        </a:rPr>
                        <m:t>𝛿</m:t>
                      </m:r>
                    </m:oMath>
                  </m:oMathPara>
                </a14:m>
                <a:endParaRPr lang="zh-CN" altLang="en-US" sz="2400"/>
              </a:p>
            </p:txBody>
          </p:sp>
        </mc:Choice>
        <mc:Fallback>
          <p:sp>
            <p:nvSpPr>
              <p:cNvPr id="3" name="文本框 2"/>
              <p:cNvSpPr txBox="1">
                <a:spLocks noRot="1" noChangeAspect="1" noMove="1" noResize="1" noEditPoints="1" noAdjustHandles="1" noChangeArrowheads="1" noChangeShapeType="1" noTextEdit="1"/>
              </p:cNvSpPr>
              <p:nvPr>
                <p:custDataLst>
                  <p:tags r:id="rId4"/>
                </p:custDataLst>
              </p:nvPr>
            </p:nvSpPr>
            <p:spPr>
              <a:xfrm>
                <a:off x="4483735" y="1830070"/>
                <a:ext cx="4391025" cy="460375"/>
              </a:xfrm>
              <a:prstGeom prst="rect">
                <a:avLst/>
              </a:prstGeom>
              <a:blipFill rotWithShape="1">
                <a:blip r:embed="rId5"/>
                <a:stretch>
                  <a:fillRect/>
                </a:stretch>
              </a:blipFill>
            </p:spPr>
            <p:txBody>
              <a:bodyPr/>
              <a:lstStyle/>
              <a:p>
                <a:r>
                  <a:rPr lang="zh-CN" altLang="en-US">
                    <a:noFill/>
                  </a:rPr>
                  <a:t> </a:t>
                </a:r>
              </a:p>
            </p:txBody>
          </p:sp>
        </mc:Fallback>
      </mc:AlternateContent>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custDataLst>
                  <p:tags r:id="rId1"/>
                </p:custDataLst>
              </p:nvPr>
            </p:nvSpPr>
            <p:spPr>
              <a:xfrm>
                <a:off x="608330" y="1038860"/>
                <a:ext cx="10968990" cy="5210810"/>
              </a:xfrm>
            </p:spPr>
            <p:txBody>
              <a:bodyPr/>
              <a:lstStyle/>
              <a:p>
                <a:pPr marL="0" indent="0">
                  <a:buNone/>
                </a:pPr>
                <a14:m>
                  <m:oMath xmlns:m="http://schemas.openxmlformats.org/officeDocument/2006/math">
                    <m:r>
                      <a:rPr lang="en-US" altLang="zh-CN" i="1" dirty="0">
                        <a:latin typeface="Cambria Math" panose="02040503050406030204" charset="0"/>
                        <a:cs typeface="Cambria Math" panose="02040503050406030204" charset="0"/>
                      </a:rPr>
                      <m:t>∎</m:t>
                    </m:r>
                  </m:oMath>
                </a14:m>
                <a:r>
                  <a:rPr lang="en-US" altLang="zh-CN" dirty="0"/>
                  <a:t> </a:t>
                </a:r>
                <a:r>
                  <a:rPr lang="zh-CN" altLang="en-US" dirty="0"/>
                  <a:t>线性方程，高斯分布</a:t>
                </a:r>
                <a:endParaRPr lang="zh-CN" altLang="en-US" dirty="0"/>
              </a:p>
              <a:p>
                <a:pPr marL="0" indent="0">
                  <a:buNone/>
                </a:pPr>
                <a:r>
                  <a:rPr lang="zh-CN" altLang="en-US" dirty="0"/>
                  <a:t>高斯</a:t>
                </a:r>
                <a14:m>
                  <m:oMath xmlns:m="http://schemas.openxmlformats.org/officeDocument/2006/math">
                    <m:r>
                      <a:rPr lang="en-US" altLang="zh-CN" i="1" dirty="0">
                        <a:latin typeface="Cambria Math" panose="02040503050406030204" charset="0"/>
                        <a:cs typeface="Cambria Math" panose="02040503050406030204" charset="0"/>
                      </a:rPr>
                      <m:t>→</m:t>
                    </m:r>
                  </m:oMath>
                </a14:m>
                <a:r>
                  <a:rPr lang="zh-CN" altLang="en-US" dirty="0">
                    <a:latin typeface="Cambria Math" panose="02040503050406030204" charset="0"/>
                    <a:cs typeface="Cambria Math" panose="02040503050406030204" charset="0"/>
                  </a:rPr>
                  <a:t>高斯，计算简单，易于实现</a:t>
                </a:r>
                <a:endParaRPr lang="zh-CN" altLang="en-US" dirty="0">
                  <a:latin typeface="Cambria Math" panose="02040503050406030204" charset="0"/>
                  <a:cs typeface="Cambria Math" panose="02040503050406030204" charset="0"/>
                </a:endParaRPr>
              </a:p>
              <a:p>
                <a:pPr marL="0" indent="0">
                  <a:buNone/>
                </a:pPr>
                <a14:m>
                  <m:oMath xmlns:m="http://schemas.openxmlformats.org/officeDocument/2006/math">
                    <m:r>
                      <a:rPr lang="en-US" altLang="zh-CN" i="1" dirty="0">
                        <a:latin typeface="Cambria Math" panose="02040503050406030204" charset="0"/>
                        <a:cs typeface="Cambria Math" panose="02040503050406030204" charset="0"/>
                      </a:rPr>
                      <m:t>∎</m:t>
                    </m:r>
                  </m:oMath>
                </a14:m>
                <a:r>
                  <a:rPr lang="zh-CN" altLang="en-US" dirty="0">
                    <a:latin typeface="Cambria Math" panose="02040503050406030204" charset="0"/>
                    <a:cs typeface="Cambria Math" panose="02040503050406030204" charset="0"/>
                  </a:rPr>
                  <a:t>非线性方程，高斯分布</a:t>
                </a:r>
                <a:endParaRPr lang="zh-CN" altLang="en-US" dirty="0">
                  <a:latin typeface="Cambria Math" panose="02040503050406030204" charset="0"/>
                  <a:cs typeface="Cambria Math" panose="02040503050406030204" charset="0"/>
                </a:endParaRPr>
              </a:p>
              <a:p>
                <a:pPr marL="0" indent="0">
                  <a:buNone/>
                </a:pPr>
                <a:r>
                  <a:rPr lang="en-US" altLang="zh-CN" dirty="0">
                    <a:latin typeface="Cambria Math" panose="02040503050406030204" charset="0"/>
                    <a:cs typeface="Cambria Math" panose="02040503050406030204" charset="0"/>
                  </a:rPr>
                  <a:t>    1 </a:t>
                </a:r>
                <a:r>
                  <a:rPr lang="zh-CN" altLang="en-US" dirty="0">
                    <a:latin typeface="Cambria Math" panose="02040503050406030204" charset="0"/>
                    <a:cs typeface="Cambria Math" panose="02040503050406030204" charset="0"/>
                  </a:rPr>
                  <a:t>扩展卡尔曼滤波（</a:t>
                </a:r>
                <a:r>
                  <a:rPr lang="en-US" altLang="zh-CN" dirty="0">
                    <a:latin typeface="Cambria Math" panose="02040503050406030204" charset="0"/>
                    <a:cs typeface="Cambria Math" panose="02040503050406030204" charset="0"/>
                  </a:rPr>
                  <a:t>EKF</a:t>
                </a:r>
                <a:r>
                  <a:rPr lang="zh-CN" altLang="en-US" dirty="0">
                    <a:latin typeface="Cambria Math" panose="02040503050406030204" charset="0"/>
                    <a:cs typeface="Cambria Math" panose="02040503050406030204" charset="0"/>
                  </a:rPr>
                  <a:t>）</a:t>
                </a:r>
                <a:endParaRPr lang="zh-CN" altLang="en-US" dirty="0">
                  <a:latin typeface="Cambria Math" panose="02040503050406030204" charset="0"/>
                  <a:cs typeface="Cambria Math" panose="02040503050406030204" charset="0"/>
                </a:endParaRPr>
              </a:p>
              <a:p>
                <a:pPr marL="0" indent="0">
                  <a:buNone/>
                </a:pPr>
                <a:r>
                  <a:rPr lang="en-US" altLang="zh-CN" dirty="0">
                    <a:latin typeface="Cambria Math" panose="02040503050406030204" charset="0"/>
                    <a:cs typeface="Cambria Math" panose="02040503050406030204" charset="0"/>
                  </a:rPr>
                  <a:t>	</a:t>
                </a:r>
                <a:r>
                  <a:rPr lang="zh-CN" altLang="en-US" dirty="0">
                    <a:latin typeface="Cambria Math" panose="02040503050406030204" charset="0"/>
                    <a:cs typeface="Cambria Math" panose="02040503050406030204" charset="0"/>
                  </a:rPr>
                  <a:t>在曲线</a:t>
                </a:r>
                <a14:m>
                  <m:oMath xmlns:m="http://schemas.openxmlformats.org/officeDocument/2006/math">
                    <m:sSub>
                      <m:sSubPr>
                        <m:ctrlPr>
                          <a:rPr lang="en-US" altLang="zh-CN" i="1" dirty="0">
                            <a:latin typeface="Cambria Math" panose="02040503050406030204" charset="0"/>
                            <a:cs typeface="Cambria Math" panose="02040503050406030204" charset="0"/>
                          </a:rPr>
                        </m:ctrlPr>
                      </m:sSubPr>
                      <m:e>
                        <m:r>
                          <a:rPr lang="en-US" altLang="zh-CN" i="1" dirty="0">
                            <a:latin typeface="Cambria Math" panose="02040503050406030204" charset="0"/>
                            <a:cs typeface="Cambria Math" panose="02040503050406030204" charset="0"/>
                          </a:rPr>
                          <m:t>𝑥</m:t>
                        </m:r>
                      </m:e>
                      <m:sub>
                        <m:r>
                          <a:rPr lang="en-US" altLang="zh-CN" i="1" dirty="0">
                            <a:latin typeface="Cambria Math" panose="02040503050406030204" charset="0"/>
                            <a:cs typeface="Cambria Math" panose="02040503050406030204" charset="0"/>
                          </a:rPr>
                          <m:t>0</m:t>
                        </m:r>
                      </m:sub>
                    </m:sSub>
                  </m:oMath>
                </a14:m>
                <a:r>
                  <a:rPr lang="zh-CN" altLang="en-US" dirty="0">
                    <a:latin typeface="Cambria Math" panose="02040503050406030204" charset="0"/>
                    <a:cs typeface="Cambria Math" panose="02040503050406030204" charset="0"/>
                  </a:rPr>
                  <a:t>点处，使用雅可比矩阵，求近似线性方程</a:t>
                </a:r>
                <a:br>
                  <a:rPr lang="zh-CN" altLang="en-US" dirty="0">
                    <a:latin typeface="Cambria Math" panose="02040503050406030204" charset="0"/>
                    <a:cs typeface="Cambria Math" panose="02040503050406030204" charset="0"/>
                  </a:rPr>
                </a:br>
                <a:r>
                  <a:rPr lang="zh-CN" altLang="en-US" dirty="0">
                    <a:latin typeface="Cambria Math" panose="02040503050406030204" charset="0"/>
                    <a:cs typeface="Cambria Math" panose="02040503050406030204" charset="0"/>
                  </a:rPr>
                  <a:t> </a:t>
                </a:r>
                <a:r>
                  <a:rPr lang="en-US" altLang="zh-CN" dirty="0">
                    <a:latin typeface="Cambria Math" panose="02040503050406030204" charset="0"/>
                    <a:cs typeface="Cambria Math" panose="02040503050406030204" charset="0"/>
                  </a:rPr>
                  <a:t>            </a:t>
                </a:r>
                <a:r>
                  <a:rPr lang="zh-CN" altLang="en-US" dirty="0">
                    <a:latin typeface="Cambria Math" panose="02040503050406030204" charset="0"/>
                    <a:cs typeface="Cambria Math" panose="02040503050406030204" charset="0"/>
                  </a:rPr>
                  <a:t>主要缺点：</a:t>
                </a:r>
                <a:r>
                  <a:rPr lang="en-US" altLang="zh-CN" dirty="0">
                    <a:latin typeface="Cambria Math" panose="02040503050406030204" charset="0"/>
                    <a:cs typeface="Cambria Math" panose="02040503050406030204" charset="0"/>
                  </a:rPr>
                  <a:t>1</a:t>
                </a:r>
                <a:r>
                  <a:rPr lang="zh-CN" altLang="en-US" dirty="0">
                    <a:latin typeface="Cambria Math" panose="02040503050406030204" charset="0"/>
                    <a:cs typeface="Cambria Math" panose="02040503050406030204" charset="0"/>
                  </a:rPr>
                  <a:t>雅克比矩阵计算困难，</a:t>
                </a:r>
                <a:r>
                  <a:rPr lang="en-US" altLang="zh-CN" dirty="0">
                    <a:latin typeface="Cambria Math" panose="02040503050406030204" charset="0"/>
                    <a:cs typeface="Cambria Math" panose="02040503050406030204" charset="0"/>
                  </a:rPr>
                  <a:t>2</a:t>
                </a:r>
                <a:r>
                  <a:rPr lang="zh-CN" altLang="en-US" dirty="0">
                    <a:latin typeface="Cambria Math" panose="02040503050406030204" charset="0"/>
                    <a:cs typeface="Cambria Math" panose="02040503050406030204" charset="0"/>
                  </a:rPr>
                  <a:t>高度非线性的线性化效果不好</a:t>
                </a:r>
                <a:endParaRPr lang="en-US" altLang="zh-CN" dirty="0">
                  <a:latin typeface="Cambria Math" panose="02040503050406030204" charset="0"/>
                  <a:cs typeface="Cambria Math" panose="02040503050406030204" charset="0"/>
                </a:endParaRPr>
              </a:p>
              <a:p>
                <a:pPr marL="0" indent="0">
                  <a:buNone/>
                </a:pPr>
                <a:r>
                  <a:rPr lang="en-US" altLang="zh-CN" dirty="0">
                    <a:latin typeface="Cambria Math" panose="02040503050406030204" charset="0"/>
                    <a:cs typeface="Cambria Math" panose="02040503050406030204" charset="0"/>
                  </a:rPr>
                  <a:t>    2 </a:t>
                </a:r>
                <a:r>
                  <a:rPr lang="zh-CN" altLang="en-US" dirty="0">
                    <a:latin typeface="Cambria Math" panose="02040503050406030204" charset="0"/>
                    <a:cs typeface="Cambria Math" panose="02040503050406030204" charset="0"/>
                  </a:rPr>
                  <a:t>无迹卡尔曼滤波（</a:t>
                </a:r>
                <a:r>
                  <a:rPr lang="en-US" altLang="zh-CN" dirty="0">
                    <a:latin typeface="Cambria Math" panose="02040503050406030204" charset="0"/>
                    <a:cs typeface="Cambria Math" panose="02040503050406030204" charset="0"/>
                  </a:rPr>
                  <a:t>UKF</a:t>
                </a:r>
                <a:r>
                  <a:rPr lang="zh-CN" altLang="en-US" dirty="0">
                    <a:latin typeface="Cambria Math" panose="02040503050406030204" charset="0"/>
                    <a:cs typeface="Cambria Math" panose="02040503050406030204" charset="0"/>
                  </a:rPr>
                  <a:t>）</a:t>
                </a:r>
                <a:endParaRPr lang="zh-CN" altLang="en-US" dirty="0">
                  <a:latin typeface="Cambria Math" panose="02040503050406030204" charset="0"/>
                  <a:cs typeface="Cambria Math" panose="02040503050406030204" charset="0"/>
                </a:endParaRPr>
              </a:p>
              <a:p>
                <a:pPr marL="0" indent="0">
                  <a:buNone/>
                </a:pPr>
                <a:r>
                  <a:rPr lang="en-US" altLang="zh-CN" dirty="0">
                    <a:latin typeface="Cambria Math" panose="02040503050406030204" charset="0"/>
                    <a:cs typeface="Cambria Math" panose="02040503050406030204" charset="0"/>
                  </a:rPr>
                  <a:t>	</a:t>
                </a:r>
                <a:r>
                  <a:rPr lang="zh-CN" altLang="en-US" dirty="0">
                    <a:latin typeface="Cambria Math" panose="02040503050406030204" charset="0"/>
                    <a:cs typeface="Cambria Math" panose="02040503050406030204" charset="0"/>
                  </a:rPr>
                  <a:t>对</a:t>
                </a:r>
                <a14:m>
                  <m:oMath xmlns:m="http://schemas.openxmlformats.org/officeDocument/2006/math">
                    <m:sSub>
                      <m:sSubPr>
                        <m:ctrlPr>
                          <a:rPr lang="en-US" altLang="zh-CN" i="1" dirty="0">
                            <a:latin typeface="Cambria Math" panose="02040503050406030204" charset="0"/>
                            <a:cs typeface="Cambria Math" panose="02040503050406030204" charset="0"/>
                          </a:rPr>
                        </m:ctrlPr>
                      </m:sSubPr>
                      <m:e>
                        <m:r>
                          <a:rPr lang="en-US" altLang="zh-CN" i="1" dirty="0">
                            <a:latin typeface="Cambria Math" panose="02040503050406030204" charset="0"/>
                            <a:cs typeface="Cambria Math" panose="02040503050406030204" charset="0"/>
                          </a:rPr>
                          <m:t>𝑥</m:t>
                        </m:r>
                      </m:e>
                      <m:sub>
                        <m:r>
                          <a:rPr lang="en-US" altLang="zh-CN" i="1" dirty="0">
                            <a:latin typeface="Cambria Math" panose="02040503050406030204" charset="0"/>
                            <a:cs typeface="Cambria Math" panose="02040503050406030204" charset="0"/>
                          </a:rPr>
                          <m:t>𝑘</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1</m:t>
                        </m:r>
                      </m:sub>
                    </m:sSub>
                  </m:oMath>
                </a14:m>
                <a:r>
                  <a:rPr lang="zh-CN" altLang="en-US" dirty="0">
                    <a:latin typeface="Cambria Math" panose="02040503050406030204" charset="0"/>
                    <a:cs typeface="Cambria Math" panose="02040503050406030204" charset="0"/>
                  </a:rPr>
                  <a:t>分布进行采样，得到一组</a:t>
                </a:r>
                <a:r>
                  <a:rPr lang="en-US" altLang="zh-CN" dirty="0">
                    <a:latin typeface="Cambria Math" panose="02040503050406030204" charset="0"/>
                    <a:cs typeface="Cambria Math" panose="02040503050406030204" charset="0"/>
                  </a:rPr>
                  <a:t>sigma points</a:t>
                </a:r>
                <a:r>
                  <a:rPr lang="zh-CN" altLang="en-US" dirty="0">
                    <a:latin typeface="Cambria Math" panose="02040503050406030204" charset="0"/>
                    <a:cs typeface="Cambria Math" panose="02040503050406030204" charset="0"/>
                  </a:rPr>
                  <a:t>，</a:t>
                </a:r>
                <a:r>
                  <a:rPr lang="zh-CN" altLang="en-US" dirty="0">
                    <a:latin typeface="Cambria Math" panose="02040503050406030204" charset="0"/>
                    <a:cs typeface="Cambria Math" panose="02040503050406030204" charset="0"/>
                    <a:sym typeface="+mn-ea"/>
                  </a:rPr>
                  <a:t>每个点都有非线性</a:t>
                </a:r>
                <a:endParaRPr lang="zh-CN" altLang="en-US" dirty="0">
                  <a:latin typeface="Cambria Math" panose="02040503050406030204" charset="0"/>
                  <a:cs typeface="Cambria Math" panose="02040503050406030204" charset="0"/>
                </a:endParaRPr>
              </a:p>
              <a:p>
                <a:pPr marL="0" indent="0">
                  <a:buNone/>
                </a:pPr>
                <a:r>
                  <a:rPr lang="en-US" altLang="zh-CN" dirty="0">
                    <a:latin typeface="Cambria Math" panose="02040503050406030204" charset="0"/>
                    <a:cs typeface="Cambria Math" panose="02040503050406030204" charset="0"/>
                    <a:sym typeface="+mn-ea"/>
                  </a:rPr>
                  <a:t>	</a:t>
                </a:r>
                <a:r>
                  <a:rPr lang="zh-CN" altLang="en-US" dirty="0">
                    <a:latin typeface="Cambria Math" panose="02040503050406030204" charset="0"/>
                    <a:cs typeface="Cambria Math" panose="02040503050406030204" charset="0"/>
                    <a:sym typeface="+mn-ea"/>
                  </a:rPr>
                  <a:t>方程进行计算，得到函数值，然后通过最大似然的方式得到其分布</a:t>
                </a:r>
                <a:endParaRPr lang="zh-CN" altLang="en-US" dirty="0">
                  <a:latin typeface="Cambria Math" panose="02040503050406030204" charset="0"/>
                  <a:cs typeface="Cambria Math" panose="02040503050406030204" charset="0"/>
                </a:endParaRPr>
              </a:p>
              <a:p>
                <a:pPr marL="0" indent="0">
                  <a:buNone/>
                </a:pPr>
                <a:endParaRPr lang="zh-CN" altLang="en-US" dirty="0">
                  <a:latin typeface="Cambria Math" panose="02040503050406030204" charset="0"/>
                  <a:cs typeface="Cambria Math" panose="02040503050406030204" charset="0"/>
                </a:endParaRPr>
              </a:p>
            </p:txBody>
          </p:sp>
        </mc:Choice>
        <mc:Fallback>
          <p:sp>
            <p:nvSpPr>
              <p:cNvPr id="2" name="内容占位符 1"/>
              <p:cNvSpPr>
                <a:spLocks noRot="1" noChangeAspect="1" noMove="1" noResize="1" noEditPoints="1" noAdjustHandles="1" noChangeArrowheads="1" noChangeShapeType="1" noTextEdit="1"/>
              </p:cNvSpPr>
              <p:nvPr>
                <p:ph idx="1"/>
                <p:custDataLst>
                  <p:tags r:id="rId2"/>
                </p:custDataLst>
              </p:nvPr>
            </p:nvSpPr>
            <p:spPr>
              <a:xfrm>
                <a:off x="608330" y="1038860"/>
                <a:ext cx="10968990" cy="5210810"/>
              </a:xfrm>
              <a:blipFill rotWithShape="1">
                <a:blip r:embed="rId3"/>
                <a:stretch>
                  <a:fillRect/>
                </a:stretch>
              </a:blipFill>
            </p:spPr>
            <p:txBody>
              <a:bodyPr/>
              <a:lstStyle/>
              <a:p>
                <a:r>
                  <a:rPr lang="zh-CN" altLang="en-US">
                    <a:noFill/>
                  </a:rPr>
                  <a:t> </a:t>
                </a:r>
              </a:p>
            </p:txBody>
          </p:sp>
        </mc:Fallback>
      </mc:AlternateContent>
      <p:sp>
        <p:nvSpPr>
          <p:cNvPr id="4" name="标题 2"/>
          <p:cNvSpPr>
            <a:spLocks noGrp="1"/>
          </p:cNvSpPr>
          <p:nvPr>
            <p:custDataLst>
              <p:tags r:id="rId4"/>
            </p:custDataLst>
          </p:nvPr>
        </p:nvSpPr>
        <p:spPr>
          <a:xfrm>
            <a:off x="608400" y="264865"/>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latin typeface="华文新魏" panose="02010800040101010101" charset="-122"/>
                <a:ea typeface="华文新魏" panose="02010800040101010101" charset="-122"/>
              </a:rPr>
              <a:t>卡尔曼滤波方法</a:t>
            </a:r>
            <a:endParaRPr lang="zh-CN" altLang="en-US" sz="2800">
              <a:latin typeface="华文新魏" panose="02010800040101010101" charset="-122"/>
              <a:ea typeface="华文新魏" panose="02010800040101010101" charset="-122"/>
            </a:endParaRPr>
          </a:p>
        </p:txBody>
      </p:sp>
      <p:pic>
        <p:nvPicPr>
          <p:cNvPr id="5" name="图片 4"/>
          <p:cNvPicPr>
            <a:picLocks noChangeAspect="1"/>
          </p:cNvPicPr>
          <p:nvPr>
            <p:custDataLst>
              <p:tags r:id="rId5"/>
            </p:custDataLst>
          </p:nvPr>
        </p:nvPicPr>
        <p:blipFill>
          <a:blip r:embed="rId6"/>
          <a:srcRect t="910"/>
          <a:stretch>
            <a:fillRect/>
          </a:stretch>
        </p:blipFill>
        <p:spPr>
          <a:xfrm>
            <a:off x="5919470" y="231140"/>
            <a:ext cx="5793740" cy="1936750"/>
          </a:xfrm>
          <a:prstGeom prst="rect">
            <a:avLst/>
          </a:prstGeom>
        </p:spPr>
      </p:pic>
      <p:sp>
        <p:nvSpPr>
          <p:cNvPr id="6" name="椭圆 5"/>
          <p:cNvSpPr/>
          <p:nvPr>
            <p:custDataLst>
              <p:tags r:id="rId7"/>
            </p:custDataLst>
          </p:nvPr>
        </p:nvSpPr>
        <p:spPr>
          <a:xfrm>
            <a:off x="10903585" y="463550"/>
            <a:ext cx="902970" cy="153860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p:cNvPicPr>
            <a:picLocks noChangeAspect="1"/>
          </p:cNvPicPr>
          <p:nvPr>
            <p:custDataLst>
              <p:tags r:id="rId8"/>
            </p:custDataLst>
          </p:nvPr>
        </p:nvPicPr>
        <p:blipFill>
          <a:blip r:embed="rId9"/>
          <a:stretch>
            <a:fillRect/>
          </a:stretch>
        </p:blipFill>
        <p:spPr>
          <a:xfrm>
            <a:off x="8859520" y="2273300"/>
            <a:ext cx="2606675" cy="2312035"/>
          </a:xfrm>
          <a:prstGeom prst="rect">
            <a:avLst/>
          </a:prstGeom>
        </p:spPr>
      </p:pic>
      <p:pic>
        <p:nvPicPr>
          <p:cNvPr id="8" name="图片 7"/>
          <p:cNvPicPr>
            <a:picLocks noChangeAspect="1"/>
          </p:cNvPicPr>
          <p:nvPr>
            <p:custDataLst>
              <p:tags r:id="rId10"/>
            </p:custDataLst>
          </p:nvPr>
        </p:nvPicPr>
        <p:blipFill>
          <a:blip r:embed="rId11"/>
          <a:stretch>
            <a:fillRect/>
          </a:stretch>
        </p:blipFill>
        <p:spPr>
          <a:xfrm>
            <a:off x="512445" y="5186045"/>
            <a:ext cx="2476500" cy="1671955"/>
          </a:xfrm>
          <a:prstGeom prst="rect">
            <a:avLst/>
          </a:prstGeom>
        </p:spPr>
      </p:pic>
      <p:pic>
        <p:nvPicPr>
          <p:cNvPr id="9" name="图片 8"/>
          <p:cNvPicPr>
            <a:picLocks noChangeAspect="1"/>
          </p:cNvPicPr>
          <p:nvPr>
            <p:custDataLst>
              <p:tags r:id="rId12"/>
            </p:custDataLst>
          </p:nvPr>
        </p:nvPicPr>
        <p:blipFill>
          <a:blip r:embed="rId13"/>
          <a:srcRect t="25935"/>
          <a:stretch>
            <a:fillRect/>
          </a:stretch>
        </p:blipFill>
        <p:spPr>
          <a:xfrm>
            <a:off x="2739390" y="5297805"/>
            <a:ext cx="4803775" cy="1294765"/>
          </a:xfrm>
          <a:prstGeom prst="rect">
            <a:avLst/>
          </a:prstGeom>
        </p:spPr>
      </p:pic>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3"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plus(in)">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par>
                                <p:cTn id="33" presetID="1" presetClass="entr" presetSubtype="0" fill="hold" nodeType="with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blinds(horizontal)">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blinds(horizontal)">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4775" y="494665"/>
            <a:ext cx="3800475" cy="1209675"/>
          </a:xfrm>
          <a:prstGeom prst="rect">
            <a:avLst/>
          </a:prstGeom>
        </p:spPr>
      </p:pic>
      <p:sp>
        <p:nvSpPr>
          <p:cNvPr id="3" name="文本框 2"/>
          <p:cNvSpPr txBox="1"/>
          <p:nvPr/>
        </p:nvSpPr>
        <p:spPr>
          <a:xfrm>
            <a:off x="187960" y="126365"/>
            <a:ext cx="2654935" cy="368300"/>
          </a:xfrm>
          <a:prstGeom prst="rect">
            <a:avLst/>
          </a:prstGeom>
          <a:noFill/>
        </p:spPr>
        <p:txBody>
          <a:bodyPr wrap="none" rtlCol="0" anchor="t">
            <a:spAutoFit/>
          </a:bodyPr>
          <a:p>
            <a:r>
              <a:rPr lang="zh-CN" altLang="en-US" dirty="0">
                <a:latin typeface="Cambria Math" panose="02040503050406030204" charset="0"/>
                <a:cs typeface="Cambria Math" panose="02040503050406030204" charset="0"/>
                <a:sym typeface="+mn-ea"/>
              </a:rPr>
              <a:t>无迹卡尔曼滤波（</a:t>
            </a:r>
            <a:r>
              <a:rPr lang="en-US" altLang="zh-CN" dirty="0">
                <a:latin typeface="Cambria Math" panose="02040503050406030204" charset="0"/>
                <a:cs typeface="Cambria Math" panose="02040503050406030204" charset="0"/>
                <a:sym typeface="+mn-ea"/>
              </a:rPr>
              <a:t>UKF</a:t>
            </a:r>
            <a:r>
              <a:rPr lang="zh-CN" altLang="en-US" dirty="0">
                <a:latin typeface="Cambria Math" panose="02040503050406030204" charset="0"/>
                <a:cs typeface="Cambria Math" panose="02040503050406030204" charset="0"/>
                <a:sym typeface="+mn-ea"/>
              </a:rPr>
              <a:t>）</a:t>
            </a:r>
            <a:endParaRPr lang="zh-CN" altLang="en-US"/>
          </a:p>
        </p:txBody>
      </p:sp>
      <p:pic>
        <p:nvPicPr>
          <p:cNvPr id="4" name="图片 3"/>
          <p:cNvPicPr>
            <a:picLocks noChangeAspect="1"/>
          </p:cNvPicPr>
          <p:nvPr/>
        </p:nvPicPr>
        <p:blipFill>
          <a:blip r:embed="rId2"/>
          <a:stretch>
            <a:fillRect/>
          </a:stretch>
        </p:blipFill>
        <p:spPr>
          <a:xfrm>
            <a:off x="187960" y="1901190"/>
            <a:ext cx="3486785" cy="742950"/>
          </a:xfrm>
          <a:prstGeom prst="rect">
            <a:avLst/>
          </a:prstGeom>
        </p:spPr>
      </p:pic>
      <p:pic>
        <p:nvPicPr>
          <p:cNvPr id="5" name="图片 4"/>
          <p:cNvPicPr>
            <a:picLocks noChangeAspect="1"/>
          </p:cNvPicPr>
          <p:nvPr/>
        </p:nvPicPr>
        <p:blipFill>
          <a:blip r:embed="rId3"/>
          <a:stretch>
            <a:fillRect/>
          </a:stretch>
        </p:blipFill>
        <p:spPr>
          <a:xfrm>
            <a:off x="0" y="2840990"/>
            <a:ext cx="3736975" cy="2894965"/>
          </a:xfrm>
          <a:prstGeom prst="rect">
            <a:avLst/>
          </a:prstGeom>
        </p:spPr>
      </p:pic>
      <p:pic>
        <p:nvPicPr>
          <p:cNvPr id="6" name="图片 5"/>
          <p:cNvPicPr>
            <a:picLocks noChangeAspect="1"/>
          </p:cNvPicPr>
          <p:nvPr/>
        </p:nvPicPr>
        <p:blipFill>
          <a:blip r:embed="rId4"/>
          <a:stretch>
            <a:fillRect/>
          </a:stretch>
        </p:blipFill>
        <p:spPr>
          <a:xfrm>
            <a:off x="4200525" y="220345"/>
            <a:ext cx="3269615" cy="2200275"/>
          </a:xfrm>
          <a:prstGeom prst="rect">
            <a:avLst/>
          </a:prstGeom>
        </p:spPr>
      </p:pic>
      <p:pic>
        <p:nvPicPr>
          <p:cNvPr id="7" name="图片 6"/>
          <p:cNvPicPr>
            <a:picLocks noChangeAspect="1"/>
          </p:cNvPicPr>
          <p:nvPr/>
        </p:nvPicPr>
        <p:blipFill>
          <a:blip r:embed="rId5"/>
          <a:stretch>
            <a:fillRect/>
          </a:stretch>
        </p:blipFill>
        <p:spPr>
          <a:xfrm>
            <a:off x="4105910" y="4398645"/>
            <a:ext cx="3744595" cy="1552575"/>
          </a:xfrm>
          <a:prstGeom prst="rect">
            <a:avLst/>
          </a:prstGeom>
        </p:spPr>
      </p:pic>
      <p:cxnSp>
        <p:nvCxnSpPr>
          <p:cNvPr id="8" name="直接箭头连接符 7"/>
          <p:cNvCxnSpPr>
            <a:stCxn id="6" idx="2"/>
            <a:endCxn id="7" idx="0"/>
          </p:cNvCxnSpPr>
          <p:nvPr/>
        </p:nvCxnSpPr>
        <p:spPr>
          <a:xfrm>
            <a:off x="5835650" y="2420620"/>
            <a:ext cx="142875" cy="1978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5" idx="3"/>
            <a:endCxn id="7" idx="0"/>
          </p:cNvCxnSpPr>
          <p:nvPr/>
        </p:nvCxnSpPr>
        <p:spPr>
          <a:xfrm>
            <a:off x="3736975" y="4288790"/>
            <a:ext cx="2241550" cy="1098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6"/>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custDataLst>
                  <p:tags r:id="rId1"/>
                </p:custDataLst>
              </p:nvPr>
            </p:nvSpPr>
            <p:spPr>
              <a:xfrm>
                <a:off x="608330" y="1038860"/>
                <a:ext cx="10968990" cy="5605145"/>
              </a:xfrm>
            </p:spPr>
            <p:txBody>
              <a:bodyPr>
                <a:normAutofit lnSpcReduction="20000"/>
              </a:bodyPr>
              <a:lstStyle/>
              <a:p>
                <a:pPr marL="0" indent="0">
                  <a:buNone/>
                </a:pPr>
                <a14:m>
                  <m:oMath xmlns:m="http://schemas.openxmlformats.org/officeDocument/2006/math">
                    <m:r>
                      <a:rPr lang="en-US" altLang="zh-CN" i="1" dirty="0">
                        <a:latin typeface="Cambria Math" panose="02040503050406030204" charset="0"/>
                        <a:cs typeface="Cambria Math" panose="02040503050406030204" charset="0"/>
                      </a:rPr>
                      <m:t>∎</m:t>
                    </m:r>
                  </m:oMath>
                </a14:m>
                <a:r>
                  <a:rPr lang="en-US" altLang="zh-CN" dirty="0"/>
                  <a:t> </a:t>
                </a:r>
                <a:r>
                  <a:rPr lang="zh-CN" altLang="en-US" dirty="0"/>
                  <a:t>线性方程，高斯分布</a:t>
                </a:r>
                <a:endParaRPr lang="zh-CN" altLang="en-US" dirty="0"/>
              </a:p>
              <a:p>
                <a:pPr marL="0" indent="0">
                  <a:buNone/>
                </a:pPr>
                <a:r>
                  <a:rPr lang="zh-CN" altLang="en-US" dirty="0"/>
                  <a:t>高斯</a:t>
                </a:r>
                <a14:m>
                  <m:oMath xmlns:m="http://schemas.openxmlformats.org/officeDocument/2006/math">
                    <m:r>
                      <a:rPr lang="en-US" altLang="zh-CN" i="1" dirty="0">
                        <a:latin typeface="Cambria Math" panose="02040503050406030204" charset="0"/>
                        <a:cs typeface="Cambria Math" panose="02040503050406030204" charset="0"/>
                      </a:rPr>
                      <m:t>→</m:t>
                    </m:r>
                  </m:oMath>
                </a14:m>
                <a:r>
                  <a:rPr lang="zh-CN" altLang="en-US" dirty="0">
                    <a:latin typeface="Cambria Math" panose="02040503050406030204" charset="0"/>
                    <a:cs typeface="Cambria Math" panose="02040503050406030204" charset="0"/>
                  </a:rPr>
                  <a:t>高斯，计算简单，易于实现</a:t>
                </a:r>
                <a:endParaRPr lang="zh-CN" altLang="en-US" dirty="0">
                  <a:latin typeface="Cambria Math" panose="02040503050406030204" charset="0"/>
                  <a:cs typeface="Cambria Math" panose="02040503050406030204" charset="0"/>
                </a:endParaRPr>
              </a:p>
              <a:p>
                <a:pPr marL="0" indent="0">
                  <a:buNone/>
                </a:pPr>
                <a14:m>
                  <m:oMath xmlns:m="http://schemas.openxmlformats.org/officeDocument/2006/math">
                    <m:r>
                      <a:rPr lang="en-US" altLang="zh-CN" i="1" dirty="0">
                        <a:latin typeface="Cambria Math" panose="02040503050406030204" charset="0"/>
                        <a:cs typeface="Cambria Math" panose="02040503050406030204" charset="0"/>
                      </a:rPr>
                      <m:t>∎</m:t>
                    </m:r>
                  </m:oMath>
                </a14:m>
                <a:r>
                  <a:rPr lang="zh-CN" altLang="en-US" dirty="0">
                    <a:latin typeface="Cambria Math" panose="02040503050406030204" charset="0"/>
                    <a:cs typeface="Cambria Math" panose="02040503050406030204" charset="0"/>
                  </a:rPr>
                  <a:t>非线性方程，高斯分布</a:t>
                </a:r>
                <a:endParaRPr lang="zh-CN" altLang="en-US" dirty="0">
                  <a:latin typeface="Cambria Math" panose="02040503050406030204" charset="0"/>
                  <a:cs typeface="Cambria Math" panose="02040503050406030204" charset="0"/>
                </a:endParaRPr>
              </a:p>
              <a:p>
                <a:pPr marL="0" indent="0">
                  <a:buNone/>
                </a:pPr>
                <a:r>
                  <a:rPr lang="en-US" altLang="zh-CN" dirty="0">
                    <a:latin typeface="Cambria Math" panose="02040503050406030204" charset="0"/>
                    <a:cs typeface="Cambria Math" panose="02040503050406030204" charset="0"/>
                  </a:rPr>
                  <a:t>    1 </a:t>
                </a:r>
                <a:r>
                  <a:rPr lang="zh-CN" altLang="en-US" dirty="0">
                    <a:latin typeface="Cambria Math" panose="02040503050406030204" charset="0"/>
                    <a:cs typeface="Cambria Math" panose="02040503050406030204" charset="0"/>
                  </a:rPr>
                  <a:t>扩展卡尔曼滤波（</a:t>
                </a:r>
                <a:r>
                  <a:rPr lang="en-US" altLang="zh-CN" dirty="0">
                    <a:latin typeface="Cambria Math" panose="02040503050406030204" charset="0"/>
                    <a:cs typeface="Cambria Math" panose="02040503050406030204" charset="0"/>
                  </a:rPr>
                  <a:t>EKF</a:t>
                </a:r>
                <a:r>
                  <a:rPr lang="zh-CN" altLang="en-US" dirty="0">
                    <a:latin typeface="Cambria Math" panose="02040503050406030204" charset="0"/>
                    <a:cs typeface="Cambria Math" panose="02040503050406030204" charset="0"/>
                  </a:rPr>
                  <a:t>）</a:t>
                </a:r>
                <a:endParaRPr lang="zh-CN" altLang="en-US" dirty="0">
                  <a:latin typeface="Cambria Math" panose="02040503050406030204" charset="0"/>
                  <a:cs typeface="Cambria Math" panose="02040503050406030204" charset="0"/>
                </a:endParaRPr>
              </a:p>
              <a:p>
                <a:pPr marL="0" indent="0">
                  <a:buNone/>
                </a:pPr>
                <a:r>
                  <a:rPr lang="en-US" altLang="zh-CN" dirty="0">
                    <a:latin typeface="Cambria Math" panose="02040503050406030204" charset="0"/>
                    <a:cs typeface="Cambria Math" panose="02040503050406030204" charset="0"/>
                  </a:rPr>
                  <a:t>	</a:t>
                </a:r>
                <a:r>
                  <a:rPr lang="zh-CN" altLang="en-US" dirty="0">
                    <a:latin typeface="Cambria Math" panose="02040503050406030204" charset="0"/>
                    <a:cs typeface="Cambria Math" panose="02040503050406030204" charset="0"/>
                  </a:rPr>
                  <a:t>在曲线</a:t>
                </a:r>
                <a14:m>
                  <m:oMath xmlns:m="http://schemas.openxmlformats.org/officeDocument/2006/math">
                    <m:sSub>
                      <m:sSubPr>
                        <m:ctrlPr>
                          <a:rPr lang="en-US" altLang="zh-CN" i="1" dirty="0">
                            <a:latin typeface="Cambria Math" panose="02040503050406030204" charset="0"/>
                            <a:cs typeface="Cambria Math" panose="02040503050406030204" charset="0"/>
                          </a:rPr>
                        </m:ctrlPr>
                      </m:sSubPr>
                      <m:e>
                        <m:r>
                          <a:rPr lang="en-US" altLang="zh-CN" i="1" dirty="0">
                            <a:latin typeface="Cambria Math" panose="02040503050406030204" charset="0"/>
                            <a:cs typeface="Cambria Math" panose="02040503050406030204" charset="0"/>
                          </a:rPr>
                          <m:t>𝑥</m:t>
                        </m:r>
                      </m:e>
                      <m:sub>
                        <m:r>
                          <a:rPr lang="en-US" altLang="zh-CN" i="1" dirty="0">
                            <a:latin typeface="Cambria Math" panose="02040503050406030204" charset="0"/>
                            <a:cs typeface="Cambria Math" panose="02040503050406030204" charset="0"/>
                          </a:rPr>
                          <m:t>0</m:t>
                        </m:r>
                      </m:sub>
                    </m:sSub>
                  </m:oMath>
                </a14:m>
                <a:r>
                  <a:rPr lang="zh-CN" altLang="en-US" dirty="0">
                    <a:latin typeface="Cambria Math" panose="02040503050406030204" charset="0"/>
                    <a:cs typeface="Cambria Math" panose="02040503050406030204" charset="0"/>
                  </a:rPr>
                  <a:t>点处，使用雅可比矩阵，求近似线性方程</a:t>
                </a:r>
                <a:br>
                  <a:rPr lang="zh-CN" altLang="en-US" dirty="0">
                    <a:latin typeface="Cambria Math" panose="02040503050406030204" charset="0"/>
                    <a:cs typeface="Cambria Math" panose="02040503050406030204" charset="0"/>
                  </a:rPr>
                </a:br>
                <a:r>
                  <a:rPr lang="zh-CN" altLang="en-US" dirty="0">
                    <a:latin typeface="Cambria Math" panose="02040503050406030204" charset="0"/>
                    <a:cs typeface="Cambria Math" panose="02040503050406030204" charset="0"/>
                  </a:rPr>
                  <a:t> </a:t>
                </a:r>
                <a:r>
                  <a:rPr lang="en-US" altLang="zh-CN" dirty="0">
                    <a:latin typeface="Cambria Math" panose="02040503050406030204" charset="0"/>
                    <a:cs typeface="Cambria Math" panose="02040503050406030204" charset="0"/>
                  </a:rPr>
                  <a:t>            </a:t>
                </a:r>
                <a:r>
                  <a:rPr lang="zh-CN" altLang="en-US" dirty="0">
                    <a:latin typeface="Cambria Math" panose="02040503050406030204" charset="0"/>
                    <a:cs typeface="Cambria Math" panose="02040503050406030204" charset="0"/>
                  </a:rPr>
                  <a:t>主要缺点：</a:t>
                </a:r>
                <a:r>
                  <a:rPr lang="en-US" altLang="zh-CN" dirty="0">
                    <a:latin typeface="Cambria Math" panose="02040503050406030204" charset="0"/>
                    <a:cs typeface="Cambria Math" panose="02040503050406030204" charset="0"/>
                  </a:rPr>
                  <a:t>1</a:t>
                </a:r>
                <a:r>
                  <a:rPr lang="zh-CN" altLang="en-US" dirty="0">
                    <a:latin typeface="Cambria Math" panose="02040503050406030204" charset="0"/>
                    <a:cs typeface="Cambria Math" panose="02040503050406030204" charset="0"/>
                  </a:rPr>
                  <a:t>雅克比矩阵计算困难，</a:t>
                </a:r>
                <a:r>
                  <a:rPr lang="en-US" altLang="zh-CN" dirty="0">
                    <a:latin typeface="Cambria Math" panose="02040503050406030204" charset="0"/>
                    <a:cs typeface="Cambria Math" panose="02040503050406030204" charset="0"/>
                  </a:rPr>
                  <a:t>2</a:t>
                </a:r>
                <a:r>
                  <a:rPr lang="zh-CN" altLang="en-US" dirty="0">
                    <a:latin typeface="Cambria Math" panose="02040503050406030204" charset="0"/>
                    <a:cs typeface="Cambria Math" panose="02040503050406030204" charset="0"/>
                  </a:rPr>
                  <a:t>高度非线性的线性化效果不好</a:t>
                </a:r>
                <a:endParaRPr lang="en-US" altLang="zh-CN" dirty="0">
                  <a:latin typeface="Cambria Math" panose="02040503050406030204" charset="0"/>
                  <a:cs typeface="Cambria Math" panose="02040503050406030204" charset="0"/>
                </a:endParaRPr>
              </a:p>
              <a:p>
                <a:pPr marL="0" indent="0">
                  <a:buNone/>
                </a:pPr>
                <a:r>
                  <a:rPr lang="en-US" altLang="zh-CN" dirty="0">
                    <a:latin typeface="Cambria Math" panose="02040503050406030204" charset="0"/>
                    <a:cs typeface="Cambria Math" panose="02040503050406030204" charset="0"/>
                  </a:rPr>
                  <a:t>    2 </a:t>
                </a:r>
                <a:r>
                  <a:rPr lang="zh-CN" altLang="en-US" dirty="0">
                    <a:latin typeface="Cambria Math" panose="02040503050406030204" charset="0"/>
                    <a:cs typeface="Cambria Math" panose="02040503050406030204" charset="0"/>
                  </a:rPr>
                  <a:t>无迹卡尔曼滤波（</a:t>
                </a:r>
                <a:r>
                  <a:rPr lang="en-US" altLang="zh-CN" dirty="0">
                    <a:latin typeface="Cambria Math" panose="02040503050406030204" charset="0"/>
                    <a:cs typeface="Cambria Math" panose="02040503050406030204" charset="0"/>
                  </a:rPr>
                  <a:t>UKF</a:t>
                </a:r>
                <a:r>
                  <a:rPr lang="zh-CN" altLang="en-US" dirty="0">
                    <a:latin typeface="Cambria Math" panose="02040503050406030204" charset="0"/>
                    <a:cs typeface="Cambria Math" panose="02040503050406030204" charset="0"/>
                  </a:rPr>
                  <a:t>）</a:t>
                </a:r>
                <a:endParaRPr lang="zh-CN" altLang="en-US" dirty="0">
                  <a:latin typeface="Cambria Math" panose="02040503050406030204" charset="0"/>
                  <a:cs typeface="Cambria Math" panose="02040503050406030204" charset="0"/>
                </a:endParaRPr>
              </a:p>
              <a:p>
                <a:pPr marL="0" indent="0">
                  <a:buNone/>
                </a:pPr>
                <a:r>
                  <a:rPr lang="en-US" altLang="zh-CN" dirty="0">
                    <a:latin typeface="Cambria Math" panose="02040503050406030204" charset="0"/>
                    <a:cs typeface="Cambria Math" panose="02040503050406030204" charset="0"/>
                  </a:rPr>
                  <a:t>	</a:t>
                </a:r>
                <a:r>
                  <a:rPr lang="zh-CN" altLang="en-US" dirty="0">
                    <a:latin typeface="Cambria Math" panose="02040503050406030204" charset="0"/>
                    <a:cs typeface="Cambria Math" panose="02040503050406030204" charset="0"/>
                  </a:rPr>
                  <a:t>对</a:t>
                </a:r>
                <a14:m>
                  <m:oMath xmlns:m="http://schemas.openxmlformats.org/officeDocument/2006/math">
                    <m:sSub>
                      <m:sSubPr>
                        <m:ctrlPr>
                          <a:rPr lang="en-US" altLang="zh-CN" i="1" dirty="0">
                            <a:latin typeface="Cambria Math" panose="02040503050406030204" charset="0"/>
                            <a:cs typeface="Cambria Math" panose="02040503050406030204" charset="0"/>
                          </a:rPr>
                        </m:ctrlPr>
                      </m:sSubPr>
                      <m:e>
                        <m:r>
                          <a:rPr lang="en-US" altLang="zh-CN" i="1" dirty="0">
                            <a:latin typeface="Cambria Math" panose="02040503050406030204" charset="0"/>
                            <a:cs typeface="Cambria Math" panose="02040503050406030204" charset="0"/>
                          </a:rPr>
                          <m:t>𝑥</m:t>
                        </m:r>
                      </m:e>
                      <m:sub>
                        <m:r>
                          <a:rPr lang="en-US" altLang="zh-CN" i="1" dirty="0">
                            <a:latin typeface="Cambria Math" panose="02040503050406030204" charset="0"/>
                            <a:cs typeface="Cambria Math" panose="02040503050406030204" charset="0"/>
                          </a:rPr>
                          <m:t>𝑘</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1</m:t>
                        </m:r>
                      </m:sub>
                    </m:sSub>
                  </m:oMath>
                </a14:m>
                <a:r>
                  <a:rPr lang="zh-CN" altLang="en-US" dirty="0">
                    <a:latin typeface="Cambria Math" panose="02040503050406030204" charset="0"/>
                    <a:cs typeface="Cambria Math" panose="02040503050406030204" charset="0"/>
                  </a:rPr>
                  <a:t>分布进行采样，得到一组</a:t>
                </a:r>
                <a:r>
                  <a:rPr lang="en-US" altLang="zh-CN" dirty="0">
                    <a:latin typeface="Cambria Math" panose="02040503050406030204" charset="0"/>
                    <a:cs typeface="Cambria Math" panose="02040503050406030204" charset="0"/>
                  </a:rPr>
                  <a:t>sigma points</a:t>
                </a:r>
                <a:r>
                  <a:rPr lang="zh-CN" altLang="en-US" dirty="0">
                    <a:latin typeface="Cambria Math" panose="02040503050406030204" charset="0"/>
                    <a:cs typeface="Cambria Math" panose="02040503050406030204" charset="0"/>
                  </a:rPr>
                  <a:t>（均值和方差就是原分布的均值和方差），</a:t>
                </a:r>
                <a:r>
                  <a:rPr lang="en-US" altLang="zh-CN" dirty="0">
                    <a:latin typeface="Cambria Math" panose="02040503050406030204" charset="0"/>
                    <a:cs typeface="Cambria Math" panose="02040503050406030204" charset="0"/>
                  </a:rPr>
                  <a:t>	</a:t>
                </a:r>
                <a:r>
                  <a:rPr lang="zh-CN" altLang="en-US" dirty="0">
                    <a:latin typeface="Cambria Math" panose="02040503050406030204" charset="0"/>
                    <a:cs typeface="Cambria Math" panose="02040503050406030204" charset="0"/>
                    <a:sym typeface="+mn-ea"/>
                  </a:rPr>
                  <a:t>每个点都有非线性</a:t>
                </a:r>
                <a:endParaRPr lang="zh-CN" altLang="en-US" dirty="0">
                  <a:latin typeface="Cambria Math" panose="02040503050406030204" charset="0"/>
                  <a:cs typeface="Cambria Math" panose="02040503050406030204" charset="0"/>
                </a:endParaRPr>
              </a:p>
              <a:p>
                <a:pPr marL="0" indent="0">
                  <a:buNone/>
                </a:pPr>
                <a:r>
                  <a:rPr lang="en-US" altLang="zh-CN" dirty="0">
                    <a:latin typeface="Cambria Math" panose="02040503050406030204" charset="0"/>
                    <a:cs typeface="Cambria Math" panose="02040503050406030204" charset="0"/>
                    <a:sym typeface="+mn-ea"/>
                  </a:rPr>
                  <a:t>	</a:t>
                </a:r>
                <a:r>
                  <a:rPr lang="zh-CN" altLang="en-US" dirty="0">
                    <a:latin typeface="Cambria Math" panose="02040503050406030204" charset="0"/>
                    <a:cs typeface="Cambria Math" panose="02040503050406030204" charset="0"/>
                    <a:sym typeface="+mn-ea"/>
                  </a:rPr>
                  <a:t>方程进行计算，得到函数值，然后通过最大似然的方式得到其分布</a:t>
                </a:r>
                <a:endParaRPr lang="zh-CN" altLang="en-US" dirty="0">
                  <a:latin typeface="Cambria Math" panose="02040503050406030204" charset="0"/>
                  <a:cs typeface="Cambria Math" panose="02040503050406030204" charset="0"/>
                </a:endParaRPr>
              </a:p>
              <a:p>
                <a:pPr marL="0" indent="0">
                  <a:buNone/>
                </a:pPr>
                <a:r>
                  <a:rPr lang="en-US" altLang="zh-CN" dirty="0">
                    <a:latin typeface="Cambria Math" panose="02040503050406030204" charset="0"/>
                    <a:cs typeface="Cambria Math" panose="02040503050406030204" charset="0"/>
                  </a:rPr>
                  <a:t>    3 </a:t>
                </a:r>
                <a:r>
                  <a:rPr lang="zh-CN" altLang="en-US" dirty="0">
                    <a:latin typeface="Cambria Math" panose="02040503050406030204" charset="0"/>
                    <a:cs typeface="Cambria Math" panose="02040503050406030204" charset="0"/>
                  </a:rPr>
                  <a:t>粒子滤波</a:t>
                </a:r>
                <a:endParaRPr lang="zh-CN" altLang="en-US" dirty="0">
                  <a:latin typeface="Cambria Math" panose="02040503050406030204" charset="0"/>
                  <a:cs typeface="Cambria Math" panose="02040503050406030204" charset="0"/>
                </a:endParaRPr>
              </a:p>
              <a:p>
                <a:pPr marL="0" indent="0">
                  <a:buNone/>
                </a:pPr>
                <a:r>
                  <a:rPr lang="en-US" altLang="zh-CN" dirty="0">
                    <a:latin typeface="Cambria Math" panose="02040503050406030204" charset="0"/>
                    <a:cs typeface="Cambria Math" panose="02040503050406030204" charset="0"/>
                  </a:rPr>
                  <a:t>	</a:t>
                </a:r>
                <a:r>
                  <a:rPr lang="zh-CN" altLang="en-US" dirty="0">
                    <a:latin typeface="Cambria Math" panose="02040503050406030204" charset="0"/>
                    <a:cs typeface="Cambria Math" panose="02040503050406030204" charset="0"/>
                    <a:sym typeface="+mn-ea"/>
                  </a:rPr>
                  <a:t>对</a:t>
                </a:r>
                <a14:m>
                  <m:oMath xmlns:m="http://schemas.openxmlformats.org/officeDocument/2006/math">
                    <m:sSub>
                      <m:sSubPr>
                        <m:ctrlPr>
                          <a:rPr lang="en-US" altLang="zh-CN" i="1" dirty="0">
                            <a:latin typeface="Cambria Math" panose="02040503050406030204" charset="0"/>
                            <a:cs typeface="Cambria Math" panose="02040503050406030204" charset="0"/>
                          </a:rPr>
                        </m:ctrlPr>
                      </m:sSubPr>
                      <m:e>
                        <m:r>
                          <a:rPr lang="en-US" altLang="zh-CN" i="1" dirty="0">
                            <a:latin typeface="Cambria Math" panose="02040503050406030204" charset="0"/>
                            <a:cs typeface="Cambria Math" panose="02040503050406030204" charset="0"/>
                          </a:rPr>
                          <m:t>𝑥</m:t>
                        </m:r>
                      </m:e>
                      <m:sub>
                        <m:r>
                          <a:rPr lang="en-US" altLang="zh-CN" i="1" dirty="0">
                            <a:latin typeface="Cambria Math" panose="02040503050406030204" charset="0"/>
                            <a:cs typeface="Cambria Math" panose="02040503050406030204" charset="0"/>
                          </a:rPr>
                          <m:t>𝑘</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1</m:t>
                        </m:r>
                      </m:sub>
                    </m:sSub>
                  </m:oMath>
                </a14:m>
                <a:r>
                  <a:rPr lang="zh-CN" altLang="en-US" dirty="0">
                    <a:latin typeface="Cambria Math" panose="02040503050406030204" charset="0"/>
                    <a:cs typeface="Cambria Math" panose="02040503050406030204" charset="0"/>
                    <a:sym typeface="+mn-ea"/>
                  </a:rPr>
                  <a:t>分布进行大量采样，当采样数量足够大时，可以近似在非线性转换方程</a:t>
                </a:r>
                <a:endParaRPr lang="zh-CN" altLang="en-US" dirty="0">
                  <a:latin typeface="Cambria Math" panose="02040503050406030204" charset="0"/>
                  <a:cs typeface="Cambria Math" panose="02040503050406030204" charset="0"/>
                  <a:sym typeface="+mn-ea"/>
                </a:endParaRPr>
              </a:p>
              <a:p>
                <a:pPr marL="0" indent="0">
                  <a:buNone/>
                </a:pPr>
                <a:r>
                  <a:rPr lang="en-US" altLang="zh-CN" dirty="0">
                    <a:latin typeface="Cambria Math" panose="02040503050406030204" charset="0"/>
                    <a:cs typeface="Cambria Math" panose="02040503050406030204" charset="0"/>
                  </a:rPr>
                  <a:t>	</a:t>
                </a:r>
                <a:r>
                  <a:rPr lang="zh-CN" altLang="en-US" dirty="0">
                    <a:latin typeface="Cambria Math" panose="02040503050406030204" charset="0"/>
                    <a:cs typeface="Cambria Math" panose="02040503050406030204" charset="0"/>
                  </a:rPr>
                  <a:t>的条件下的任何分布</a:t>
                </a:r>
                <a:endParaRPr lang="zh-CN" altLang="en-US" dirty="0">
                  <a:latin typeface="Cambria Math" panose="02040503050406030204" charset="0"/>
                  <a:cs typeface="Cambria Math" panose="02040503050406030204" charset="0"/>
                </a:endParaRPr>
              </a:p>
            </p:txBody>
          </p:sp>
        </mc:Choice>
        <mc:Fallback>
          <p:sp>
            <p:nvSpPr>
              <p:cNvPr id="2" name="内容占位符 1"/>
              <p:cNvSpPr>
                <a:spLocks noRot="1" noChangeAspect="1" noMove="1" noResize="1" noEditPoints="1" noAdjustHandles="1" noChangeArrowheads="1" noChangeShapeType="1" noTextEdit="1"/>
              </p:cNvSpPr>
              <p:nvPr>
                <p:ph idx="1"/>
                <p:custDataLst>
                  <p:tags r:id="rId2"/>
                </p:custDataLst>
              </p:nvPr>
            </p:nvSpPr>
            <p:spPr>
              <a:xfrm>
                <a:off x="608330" y="1038860"/>
                <a:ext cx="10968990" cy="5605145"/>
              </a:xfrm>
              <a:blipFill rotWithShape="1">
                <a:blip r:embed="rId3"/>
                <a:stretch>
                  <a:fillRect/>
                </a:stretch>
              </a:blipFill>
            </p:spPr>
            <p:txBody>
              <a:bodyPr/>
              <a:lstStyle/>
              <a:p>
                <a:r>
                  <a:rPr lang="zh-CN" altLang="en-US">
                    <a:noFill/>
                  </a:rPr>
                  <a:t> </a:t>
                </a:r>
              </a:p>
            </p:txBody>
          </p:sp>
        </mc:Fallback>
      </mc:AlternateContent>
      <p:sp>
        <p:nvSpPr>
          <p:cNvPr id="4" name="标题 2"/>
          <p:cNvSpPr>
            <a:spLocks noGrp="1"/>
          </p:cNvSpPr>
          <p:nvPr>
            <p:custDataLst>
              <p:tags r:id="rId4"/>
            </p:custDataLst>
          </p:nvPr>
        </p:nvSpPr>
        <p:spPr>
          <a:xfrm>
            <a:off x="608400" y="264865"/>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latin typeface="华文新魏" panose="02010800040101010101" charset="-122"/>
                <a:ea typeface="华文新魏" panose="02010800040101010101" charset="-122"/>
              </a:rPr>
              <a:t>卡尔曼滤波方法</a:t>
            </a:r>
            <a:endParaRPr lang="zh-CN" altLang="en-US" sz="2800">
              <a:latin typeface="华文新魏" panose="02010800040101010101" charset="-122"/>
              <a:ea typeface="华文新魏" panose="02010800040101010101" charset="-122"/>
            </a:endParaRPr>
          </a:p>
        </p:txBody>
      </p:sp>
      <p:sp>
        <p:nvSpPr>
          <p:cNvPr id="6" name="椭圆 5"/>
          <p:cNvSpPr/>
          <p:nvPr>
            <p:custDataLst>
              <p:tags r:id="rId5"/>
            </p:custDataLst>
          </p:nvPr>
        </p:nvSpPr>
        <p:spPr>
          <a:xfrm>
            <a:off x="10903585" y="463550"/>
            <a:ext cx="902970" cy="153860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6"/>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custDataLst>
                  <p:tags r:id="rId1"/>
                </p:custDataLst>
              </p:nvPr>
            </p:nvSpPr>
            <p:spPr>
              <a:xfrm>
                <a:off x="608330" y="1029970"/>
                <a:ext cx="10968990" cy="5579745"/>
              </a:xfrm>
            </p:spPr>
            <p:txBody>
              <a:bodyPr>
                <a:normAutofit fontScale="25000"/>
              </a:bodyPr>
              <a:lstStyle/>
              <a:p>
                <a:r>
                  <a:rPr lang="zh-CN" altLang="en-US" sz="7200" dirty="0"/>
                  <a:t>从概率观点看神经网络</a:t>
                </a:r>
                <a:endParaRPr lang="zh-CN" altLang="en-US" sz="7200" dirty="0"/>
              </a:p>
              <a:p>
                <a:pPr marL="0" indent="0">
                  <a:buNone/>
                </a:pPr>
                <a:r>
                  <a:rPr lang="en-US" altLang="zh-CN" sz="7200" dirty="0">
                    <a:sym typeface="+mn-ea"/>
                  </a:rPr>
                  <a:t>   </a:t>
                </a:r>
                <a:r>
                  <a:rPr lang="zh-CN" altLang="en-US" sz="7200" dirty="0">
                    <a:sym typeface="+mn-ea"/>
                  </a:rPr>
                  <a:t>给定一个输入</a:t>
                </a:r>
                <a14:m>
                  <m:oMath xmlns:m="http://schemas.openxmlformats.org/officeDocument/2006/math">
                    <m:r>
                      <a:rPr lang="en-US" altLang="zh-CN" sz="7200" i="1" dirty="0">
                        <a:latin typeface="Cambria Math" panose="02040503050406030204" charset="0"/>
                        <a:cs typeface="Cambria Math" panose="02040503050406030204" charset="0"/>
                      </a:rPr>
                      <m:t>𝑥</m:t>
                    </m:r>
                    <m:r>
                      <a:rPr lang="en-US" altLang="zh-CN" sz="7200" i="1" dirty="0">
                        <a:latin typeface="Cambria Math" panose="02040503050406030204" charset="0"/>
                        <a:cs typeface="Cambria Math" panose="02040503050406030204" charset="0"/>
                      </a:rPr>
                      <m:t>∈</m:t>
                    </m:r>
                    <m:sSup>
                      <m:sSupPr>
                        <m:ctrlPr>
                          <a:rPr lang="en-US" altLang="zh-CN" sz="7200" i="1" dirty="0">
                            <a:latin typeface="Cambria Math" panose="02040503050406030204" charset="0"/>
                            <a:cs typeface="Cambria Math" panose="02040503050406030204" charset="0"/>
                          </a:rPr>
                        </m:ctrlPr>
                      </m:sSupPr>
                      <m:e>
                        <m:r>
                          <a:rPr lang="en-US" altLang="zh-CN" sz="7200" i="1" dirty="0">
                            <a:latin typeface="Cambria Math" panose="02040503050406030204" charset="0"/>
                            <a:cs typeface="Cambria Math" panose="02040503050406030204" charset="0"/>
                          </a:rPr>
                          <m:t>𝑅</m:t>
                        </m:r>
                      </m:e>
                      <m:sup>
                        <m:r>
                          <a:rPr lang="en-US" altLang="zh-CN" sz="7200" i="1" dirty="0">
                            <a:latin typeface="Cambria Math" panose="02040503050406030204" charset="0"/>
                            <a:cs typeface="Cambria Math" panose="02040503050406030204" charset="0"/>
                          </a:rPr>
                          <m:t>𝑝</m:t>
                        </m:r>
                      </m:sup>
                    </m:sSup>
                  </m:oMath>
                </a14:m>
                <a:r>
                  <a:rPr lang="zh-CN" altLang="en-US" sz="7200" dirty="0">
                    <a:latin typeface="Cambria Math" panose="02040503050406030204" charset="0"/>
                    <a:cs typeface="Cambria Math" panose="02040503050406030204" charset="0"/>
                    <a:sym typeface="+mn-ea"/>
                  </a:rPr>
                  <a:t>，使用一组权重</a:t>
                </a:r>
                <a:r>
                  <a:rPr lang="en-US" altLang="zh-CN" sz="7200" dirty="0">
                    <a:latin typeface="Cambria Math" panose="02040503050406030204" charset="0"/>
                    <a:cs typeface="Cambria Math" panose="02040503050406030204" charset="0"/>
                    <a:sym typeface="+mn-ea"/>
                  </a:rPr>
                  <a:t>W</a:t>
                </a:r>
                <a:r>
                  <a:rPr lang="zh-CN" altLang="en-US" sz="7200" dirty="0">
                    <a:latin typeface="Cambria Math" panose="02040503050406030204" charset="0"/>
                    <a:cs typeface="Cambria Math" panose="02040503050406030204" charset="0"/>
                    <a:sym typeface="+mn-ea"/>
                  </a:rPr>
                  <a:t>，用</a:t>
                </a:r>
                <a14:m>
                  <m:oMath xmlns:m="http://schemas.openxmlformats.org/officeDocument/2006/math">
                    <m:r>
                      <a:rPr lang="en-US" altLang="zh-CN" sz="7200" i="1" dirty="0">
                        <a:latin typeface="Cambria Math" panose="02040503050406030204" charset="0"/>
                        <a:cs typeface="Cambria Math" panose="02040503050406030204" charset="0"/>
                      </a:rPr>
                      <m:t>𝑃</m:t>
                    </m:r>
                    <m:r>
                      <a:rPr lang="en-US" altLang="zh-CN" sz="7200" i="1" dirty="0">
                        <a:latin typeface="Cambria Math" panose="02040503050406030204" charset="0"/>
                        <a:cs typeface="Cambria Math" panose="02040503050406030204" charset="0"/>
                      </a:rPr>
                      <m:t>(</m:t>
                    </m:r>
                    <m:r>
                      <a:rPr lang="en-US" altLang="zh-CN" sz="7200" i="1" dirty="0">
                        <a:latin typeface="Cambria Math" panose="02040503050406030204" charset="0"/>
                        <a:cs typeface="Cambria Math" panose="02040503050406030204" charset="0"/>
                      </a:rPr>
                      <m:t>𝑦</m:t>
                    </m:r>
                    <m:r>
                      <a:rPr lang="en-US" altLang="zh-CN" sz="7200" i="1" dirty="0">
                        <a:latin typeface="Cambria Math" panose="02040503050406030204" charset="0"/>
                        <a:cs typeface="Cambria Math" panose="02040503050406030204" charset="0"/>
                      </a:rPr>
                      <m:t>|</m:t>
                    </m:r>
                    <m:r>
                      <a:rPr lang="en-US" altLang="zh-CN" sz="7200" i="1" dirty="0">
                        <a:latin typeface="Cambria Math" panose="02040503050406030204" charset="0"/>
                        <a:cs typeface="Cambria Math" panose="02040503050406030204" charset="0"/>
                      </a:rPr>
                      <m:t>𝑥</m:t>
                    </m:r>
                    <m:r>
                      <a:rPr lang="en-US" altLang="zh-CN" sz="7200" i="1" dirty="0">
                        <a:latin typeface="Cambria Math" panose="02040503050406030204" charset="0"/>
                        <a:cs typeface="Cambria Math" panose="02040503050406030204" charset="0"/>
                      </a:rPr>
                      <m:t>,</m:t>
                    </m:r>
                    <m:r>
                      <a:rPr lang="en-US" altLang="zh-CN" sz="7200" i="1" dirty="0">
                        <a:latin typeface="Cambria Math" panose="02040503050406030204" charset="0"/>
                        <a:cs typeface="Cambria Math" panose="02040503050406030204" charset="0"/>
                      </a:rPr>
                      <m:t>𝑊</m:t>
                    </m:r>
                    <m:r>
                      <a:rPr lang="en-US" altLang="zh-CN" sz="7200" i="1" dirty="0">
                        <a:latin typeface="Cambria Math" panose="02040503050406030204" charset="0"/>
                        <a:cs typeface="Cambria Math" panose="02040503050406030204" charset="0"/>
                      </a:rPr>
                      <m:t>)</m:t>
                    </m:r>
                  </m:oMath>
                </a14:m>
                <a:r>
                  <a:rPr lang="zh-CN" altLang="en-US" sz="7200" dirty="0">
                    <a:latin typeface="Cambria Math" panose="02040503050406030204" charset="0"/>
                    <a:cs typeface="Cambria Math" panose="02040503050406030204" charset="0"/>
                    <a:sym typeface="+mn-ea"/>
                  </a:rPr>
                  <a:t>表示输出是每种可能输出的概率，对于分类问题</a:t>
                </a:r>
                <a14:m>
                  <m:oMath xmlns:m="http://schemas.openxmlformats.org/officeDocument/2006/math">
                    <m:r>
                      <a:rPr lang="en-US" altLang="zh-CN" sz="7200" i="1" dirty="0">
                        <a:latin typeface="Cambria Math" panose="02040503050406030204" charset="0"/>
                        <a:cs typeface="Cambria Math" panose="02040503050406030204" charset="0"/>
                      </a:rPr>
                      <m:t>𝑃</m:t>
                    </m:r>
                    <m:r>
                      <a:rPr lang="en-US" altLang="zh-CN" sz="7200" i="1" dirty="0">
                        <a:latin typeface="Cambria Math" panose="02040503050406030204" charset="0"/>
                        <a:cs typeface="Cambria Math" panose="02040503050406030204" charset="0"/>
                      </a:rPr>
                      <m:t>(</m:t>
                    </m:r>
                    <m:r>
                      <a:rPr lang="en-US" altLang="zh-CN" sz="7200" i="1" dirty="0">
                        <a:latin typeface="Cambria Math" panose="02040503050406030204" charset="0"/>
                        <a:cs typeface="Cambria Math" panose="02040503050406030204" charset="0"/>
                      </a:rPr>
                      <m:t>𝑦</m:t>
                    </m:r>
                    <m:r>
                      <a:rPr lang="en-US" altLang="zh-CN" sz="7200" i="1" dirty="0">
                        <a:latin typeface="Cambria Math" panose="02040503050406030204" charset="0"/>
                        <a:cs typeface="Cambria Math" panose="02040503050406030204" charset="0"/>
                      </a:rPr>
                      <m:t>|</m:t>
                    </m:r>
                    <m:r>
                      <a:rPr lang="en-US" altLang="zh-CN" sz="7200" i="1" dirty="0">
                        <a:latin typeface="Cambria Math" panose="02040503050406030204" charset="0"/>
                        <a:cs typeface="Cambria Math" panose="02040503050406030204" charset="0"/>
                      </a:rPr>
                      <m:t>𝑥</m:t>
                    </m:r>
                    <m:r>
                      <a:rPr lang="en-US" altLang="zh-CN" sz="7200" i="1" dirty="0">
                        <a:latin typeface="Cambria Math" panose="02040503050406030204" charset="0"/>
                        <a:cs typeface="Cambria Math" panose="02040503050406030204" charset="0"/>
                      </a:rPr>
                      <m:t>,</m:t>
                    </m:r>
                    <m:r>
                      <a:rPr lang="en-US" altLang="zh-CN" sz="7200" i="1" dirty="0">
                        <a:latin typeface="Cambria Math" panose="02040503050406030204" charset="0"/>
                        <a:cs typeface="Cambria Math" panose="02040503050406030204" charset="0"/>
                      </a:rPr>
                      <m:t>𝑊</m:t>
                    </m:r>
                    <m:r>
                      <a:rPr lang="en-US" altLang="zh-CN" sz="7200" i="1" dirty="0">
                        <a:latin typeface="Cambria Math" panose="02040503050406030204" charset="0"/>
                        <a:cs typeface="Cambria Math" panose="02040503050406030204" charset="0"/>
                      </a:rPr>
                      <m:t>)</m:t>
                    </m:r>
                  </m:oMath>
                </a14:m>
                <a:r>
                  <a:rPr lang="zh-CN" altLang="en-US" sz="7200" dirty="0">
                    <a:latin typeface="Cambria Math" panose="02040503050406030204" charset="0"/>
                    <a:cs typeface="Cambria Math" panose="02040503050406030204" charset="0"/>
                    <a:sym typeface="+mn-ea"/>
                  </a:rPr>
                  <a:t>是一个离散分布，通过</a:t>
                </a:r>
                <a:r>
                  <a:rPr lang="en-US" altLang="zh-CN" sz="7200" dirty="0">
                    <a:latin typeface="Cambria Math" panose="02040503050406030204" charset="0"/>
                    <a:cs typeface="Cambria Math" panose="02040503050406030204" charset="0"/>
                    <a:sym typeface="+mn-ea"/>
                  </a:rPr>
                  <a:t>softmax</a:t>
                </a:r>
                <a:r>
                  <a:rPr lang="zh-CN" altLang="en-US" sz="7200" dirty="0">
                    <a:latin typeface="Cambria Math" panose="02040503050406030204" charset="0"/>
                    <a:cs typeface="Cambria Math" panose="02040503050406030204" charset="0"/>
                    <a:sym typeface="+mn-ea"/>
                  </a:rPr>
                  <a:t>计算得到。对于回归问题</a:t>
                </a:r>
                <a14:m>
                  <m:oMath xmlns:m="http://schemas.openxmlformats.org/officeDocument/2006/math">
                    <m:r>
                      <a:rPr lang="en-US" altLang="zh-CN" sz="7200" i="1" dirty="0">
                        <a:latin typeface="Cambria Math" panose="02040503050406030204" charset="0"/>
                        <a:cs typeface="Cambria Math" panose="02040503050406030204" charset="0"/>
                      </a:rPr>
                      <m:t>𝑃</m:t>
                    </m:r>
                    <m:r>
                      <a:rPr lang="en-US" altLang="zh-CN" sz="7200" i="1" dirty="0">
                        <a:latin typeface="Cambria Math" panose="02040503050406030204" charset="0"/>
                        <a:cs typeface="Cambria Math" panose="02040503050406030204" charset="0"/>
                      </a:rPr>
                      <m:t>(</m:t>
                    </m:r>
                    <m:r>
                      <a:rPr lang="en-US" altLang="zh-CN" sz="7200" i="1" dirty="0">
                        <a:latin typeface="Cambria Math" panose="02040503050406030204" charset="0"/>
                        <a:cs typeface="Cambria Math" panose="02040503050406030204" charset="0"/>
                      </a:rPr>
                      <m:t>𝑦</m:t>
                    </m:r>
                    <m:r>
                      <a:rPr lang="en-US" altLang="zh-CN" sz="7200" i="1" dirty="0">
                        <a:latin typeface="Cambria Math" panose="02040503050406030204" charset="0"/>
                        <a:cs typeface="Cambria Math" panose="02040503050406030204" charset="0"/>
                      </a:rPr>
                      <m:t>|</m:t>
                    </m:r>
                    <m:r>
                      <a:rPr lang="en-US" altLang="zh-CN" sz="7200" i="1" dirty="0">
                        <a:latin typeface="Cambria Math" panose="02040503050406030204" charset="0"/>
                        <a:cs typeface="Cambria Math" panose="02040503050406030204" charset="0"/>
                      </a:rPr>
                      <m:t>𝑥</m:t>
                    </m:r>
                    <m:r>
                      <a:rPr lang="en-US" altLang="zh-CN" sz="7200" i="1" dirty="0">
                        <a:latin typeface="Cambria Math" panose="02040503050406030204" charset="0"/>
                        <a:cs typeface="Cambria Math" panose="02040503050406030204" charset="0"/>
                      </a:rPr>
                      <m:t>,</m:t>
                    </m:r>
                    <m:r>
                      <a:rPr lang="en-US" altLang="zh-CN" sz="7200" i="1" dirty="0">
                        <a:latin typeface="Cambria Math" panose="02040503050406030204" charset="0"/>
                        <a:cs typeface="Cambria Math" panose="02040503050406030204" charset="0"/>
                      </a:rPr>
                      <m:t>𝑊</m:t>
                    </m:r>
                    <m:r>
                      <a:rPr lang="en-US" altLang="zh-CN" sz="7200" i="1" dirty="0">
                        <a:latin typeface="Cambria Math" panose="02040503050406030204" charset="0"/>
                        <a:cs typeface="Cambria Math" panose="02040503050406030204" charset="0"/>
                      </a:rPr>
                      <m:t>)</m:t>
                    </m:r>
                  </m:oMath>
                </a14:m>
                <a:r>
                  <a:rPr lang="zh-CN" altLang="en-US" sz="7200" dirty="0">
                    <a:latin typeface="Cambria Math" panose="02040503050406030204" charset="0"/>
                    <a:cs typeface="Cambria Math" panose="02040503050406030204" charset="0"/>
                    <a:sym typeface="+mn-ea"/>
                  </a:rPr>
                  <a:t>是一个高斯分布</a:t>
                </a:r>
                <a:endParaRPr lang="zh-CN" altLang="en-US" sz="7200" dirty="0">
                  <a:latin typeface="Cambria Math" panose="02040503050406030204" charset="0"/>
                  <a:cs typeface="Cambria Math" panose="02040503050406030204" charset="0"/>
                </a:endParaRPr>
              </a:p>
              <a:p>
                <a:pPr marL="0" indent="0">
                  <a:buNone/>
                </a:pPr>
                <a:r>
                  <a:rPr lang="en-US" altLang="zh-CN" sz="7200" dirty="0">
                    <a:latin typeface="Cambria Math" panose="02040503050406030204" charset="0"/>
                    <a:cs typeface="Cambria Math" panose="02040503050406030204" charset="0"/>
                    <a:sym typeface="+mn-ea"/>
                  </a:rPr>
                  <a:t>	</a:t>
                </a:r>
                <a14:m>
                  <m:oMath xmlns:m="http://schemas.openxmlformats.org/officeDocument/2006/math">
                    <m:r>
                      <a:rPr lang="en-US" altLang="zh-CN" sz="7200" i="1" dirty="0">
                        <a:latin typeface="Cambria Math" panose="02040503050406030204" charset="0"/>
                        <a:cs typeface="Cambria Math" panose="02040503050406030204" charset="0"/>
                      </a:rPr>
                      <m:t>∎</m:t>
                    </m:r>
                  </m:oMath>
                </a14:m>
                <a:r>
                  <a:rPr lang="en-US" altLang="zh-CN" sz="7200" dirty="0">
                    <a:latin typeface="Cambria Math" panose="02040503050406030204" charset="0"/>
                    <a:cs typeface="Cambria Math" panose="02040503050406030204" charset="0"/>
                    <a:sym typeface="+mn-ea"/>
                  </a:rPr>
                  <a:t>BP</a:t>
                </a:r>
                <a:r>
                  <a:rPr lang="zh-CN" altLang="en-US" sz="7200" dirty="0">
                    <a:latin typeface="Cambria Math" panose="02040503050406030204" charset="0"/>
                    <a:cs typeface="Cambria Math" panose="02040503050406030204" charset="0"/>
                    <a:sym typeface="+mn-ea"/>
                  </a:rPr>
                  <a:t>神经网络</a:t>
                </a:r>
                <a:endParaRPr lang="zh-CN" altLang="en-US" sz="7200" dirty="0">
                  <a:latin typeface="Cambria Math" panose="02040503050406030204" charset="0"/>
                  <a:cs typeface="Cambria Math" panose="02040503050406030204" charset="0"/>
                </a:endParaRPr>
              </a:p>
              <a:p>
                <a:pPr marL="0" indent="0">
                  <a:buNone/>
                </a:pPr>
                <a:r>
                  <a:rPr lang="en-US" altLang="zh-CN" sz="7200" dirty="0">
                    <a:latin typeface="Cambria Math" panose="02040503050406030204" charset="0"/>
                    <a:cs typeface="Cambria Math" panose="02040503050406030204" charset="0"/>
                    <a:sym typeface="+mn-ea"/>
                  </a:rPr>
                  <a:t>	    </a:t>
                </a:r>
                <a:r>
                  <a:rPr lang="zh-CN" altLang="en-US" sz="7200" dirty="0">
                    <a:latin typeface="Cambria Math" panose="02040503050406030204" charset="0"/>
                    <a:cs typeface="Cambria Math" panose="02040503050406030204" charset="0"/>
                    <a:sym typeface="+mn-ea"/>
                  </a:rPr>
                  <a:t>计算出一组</a:t>
                </a:r>
                <a:r>
                  <a:rPr lang="zh-CN" altLang="en-US" sz="7200" dirty="0">
                    <a:solidFill>
                      <a:schemeClr val="accent1">
                        <a:lumMod val="75000"/>
                      </a:schemeClr>
                    </a:solidFill>
                    <a:latin typeface="Cambria Math" panose="02040503050406030204" charset="0"/>
                    <a:cs typeface="Cambria Math" panose="02040503050406030204" charset="0"/>
                    <a:sym typeface="+mn-ea"/>
                  </a:rPr>
                  <a:t>确定</a:t>
                </a:r>
                <a:r>
                  <a:rPr lang="zh-CN" altLang="en-US" sz="7200" dirty="0">
                    <a:latin typeface="Cambria Math" panose="02040503050406030204" charset="0"/>
                    <a:cs typeface="Cambria Math" panose="02040503050406030204" charset="0"/>
                    <a:sym typeface="+mn-ea"/>
                  </a:rPr>
                  <a:t>的权重</a:t>
                </a:r>
                <a14:m>
                  <m:oMath xmlns:m="http://schemas.openxmlformats.org/officeDocument/2006/math">
                    <m:sSub>
                      <m:sSubPr>
                        <m:ctrlPr>
                          <a:rPr lang="en-US" altLang="zh-CN" sz="7200" i="1" dirty="0">
                            <a:latin typeface="Cambria Math" panose="02040503050406030204" charset="0"/>
                            <a:cs typeface="Cambria Math" panose="02040503050406030204" charset="0"/>
                          </a:rPr>
                        </m:ctrlPr>
                      </m:sSubPr>
                      <m:e>
                        <m:r>
                          <a:rPr lang="en-US" altLang="zh-CN" sz="7200" i="1" dirty="0">
                            <a:latin typeface="Cambria Math" panose="02040503050406030204" charset="0"/>
                            <a:cs typeface="Cambria Math" panose="02040503050406030204" charset="0"/>
                          </a:rPr>
                          <m:t>𝑊</m:t>
                        </m:r>
                      </m:e>
                      <m:sub>
                        <m:r>
                          <a:rPr lang="en-US" altLang="zh-CN" sz="7200" i="1" dirty="0">
                            <a:latin typeface="Cambria Math" panose="02040503050406030204" charset="0"/>
                            <a:cs typeface="Cambria Math" panose="02040503050406030204" charset="0"/>
                          </a:rPr>
                          <m:t>𝑖</m:t>
                        </m:r>
                      </m:sub>
                    </m:sSub>
                  </m:oMath>
                </a14:m>
                <a:r>
                  <a:rPr lang="zh-CN" altLang="en-US" sz="7200" dirty="0">
                    <a:latin typeface="Cambria Math" panose="02040503050406030204" charset="0"/>
                    <a:cs typeface="Cambria Math" panose="02040503050406030204" charset="0"/>
                    <a:sym typeface="+mn-ea"/>
                  </a:rPr>
                  <a:t>，对于测试数据</a:t>
                </a:r>
                <a14:m>
                  <m:oMath xmlns:m="http://schemas.openxmlformats.org/officeDocument/2006/math">
                    <m:acc>
                      <m:accPr>
                        <m:ctrlPr>
                          <a:rPr lang="en-US" altLang="zh-CN" sz="7200" i="1" dirty="0">
                            <a:latin typeface="Cambria Math" panose="02040503050406030204" charset="0"/>
                            <a:cs typeface="Cambria Math" panose="02040503050406030204" charset="0"/>
                          </a:rPr>
                        </m:ctrlPr>
                      </m:accPr>
                      <m:e>
                        <m:r>
                          <a:rPr lang="en-US" altLang="zh-CN" sz="7200" i="1" dirty="0">
                            <a:latin typeface="Cambria Math" panose="02040503050406030204" charset="0"/>
                            <a:cs typeface="Cambria Math" panose="02040503050406030204" charset="0"/>
                          </a:rPr>
                          <m:t>𝑥</m:t>
                        </m:r>
                      </m:e>
                    </m:acc>
                  </m:oMath>
                </a14:m>
                <a:r>
                  <a:rPr lang="zh-CN" altLang="en-US" sz="7200" dirty="0">
                    <a:latin typeface="Cambria Math" panose="02040503050406030204" charset="0"/>
                    <a:cs typeface="Cambria Math" panose="02040503050406030204" charset="0"/>
                    <a:sym typeface="+mn-ea"/>
                  </a:rPr>
                  <a:t>，预测的</a:t>
                </a:r>
                <a14:m>
                  <m:oMath xmlns:m="http://schemas.openxmlformats.org/officeDocument/2006/math">
                    <m:acc>
                      <m:accPr>
                        <m:ctrlPr>
                          <a:rPr lang="en-US" altLang="zh-CN" sz="7200" i="1" dirty="0">
                            <a:latin typeface="Cambria Math" panose="02040503050406030204" charset="0"/>
                            <a:cs typeface="Cambria Math" panose="02040503050406030204" charset="0"/>
                          </a:rPr>
                        </m:ctrlPr>
                      </m:accPr>
                      <m:e>
                        <m:r>
                          <a:rPr lang="en-US" altLang="zh-CN" sz="7200" i="1" dirty="0">
                            <a:latin typeface="Cambria Math" panose="02040503050406030204" charset="0"/>
                            <a:cs typeface="Cambria Math" panose="02040503050406030204" charset="0"/>
                          </a:rPr>
                          <m:t>𝑦</m:t>
                        </m:r>
                      </m:e>
                    </m:acc>
                  </m:oMath>
                </a14:m>
                <a:r>
                  <a:rPr lang="zh-CN" altLang="en-US" sz="7200" dirty="0">
                    <a:latin typeface="Cambria Math" panose="02040503050406030204" charset="0"/>
                    <a:cs typeface="Cambria Math" panose="02040503050406030204" charset="0"/>
                    <a:sym typeface="+mn-ea"/>
                  </a:rPr>
                  <a:t>的值为：</a:t>
                </a:r>
                <a14:m>
                  <m:oMath xmlns:m="http://schemas.openxmlformats.org/officeDocument/2006/math">
                    <m:r>
                      <a:rPr lang="en-US" altLang="zh-CN" sz="7200" i="1" dirty="0">
                        <a:latin typeface="Cambria Math" panose="02040503050406030204" charset="0"/>
                        <a:cs typeface="Cambria Math" panose="02040503050406030204" charset="0"/>
                      </a:rPr>
                      <m:t>𝑃</m:t>
                    </m:r>
                    <m:r>
                      <a:rPr lang="en-US" altLang="zh-CN" sz="7200" i="1" dirty="0">
                        <a:latin typeface="Cambria Math" panose="02040503050406030204" charset="0"/>
                        <a:cs typeface="Cambria Math" panose="02040503050406030204" charset="0"/>
                      </a:rPr>
                      <m:t>(</m:t>
                    </m:r>
                    <m:acc>
                      <m:accPr>
                        <m:ctrlPr>
                          <a:rPr lang="en-US" altLang="zh-CN" sz="7200" i="1" dirty="0">
                            <a:latin typeface="Cambria Math" panose="02040503050406030204" charset="0"/>
                            <a:cs typeface="Cambria Math" panose="02040503050406030204" charset="0"/>
                          </a:rPr>
                        </m:ctrlPr>
                      </m:accPr>
                      <m:e>
                        <m:r>
                          <a:rPr lang="en-US" altLang="zh-CN" sz="7200" i="1" dirty="0">
                            <a:latin typeface="Cambria Math" panose="02040503050406030204" charset="0"/>
                            <a:cs typeface="Cambria Math" panose="02040503050406030204" charset="0"/>
                          </a:rPr>
                          <m:t>𝑦</m:t>
                        </m:r>
                      </m:e>
                    </m:acc>
                    <m:r>
                      <a:rPr lang="en-US" altLang="zh-CN" sz="7200" i="1" dirty="0">
                        <a:latin typeface="Cambria Math" panose="02040503050406030204" charset="0"/>
                        <a:cs typeface="Cambria Math" panose="02040503050406030204" charset="0"/>
                      </a:rPr>
                      <m:t>|</m:t>
                    </m:r>
                    <m:acc>
                      <m:accPr>
                        <m:ctrlPr>
                          <a:rPr lang="en-US" altLang="zh-CN" sz="7200" i="1" dirty="0">
                            <a:latin typeface="Cambria Math" panose="02040503050406030204" charset="0"/>
                            <a:cs typeface="Cambria Math" panose="02040503050406030204" charset="0"/>
                          </a:rPr>
                        </m:ctrlPr>
                      </m:accPr>
                      <m:e>
                        <m:r>
                          <a:rPr lang="en-US" altLang="zh-CN" sz="7200" i="1" dirty="0">
                            <a:latin typeface="Cambria Math" panose="02040503050406030204" charset="0"/>
                            <a:cs typeface="Cambria Math" panose="02040503050406030204" charset="0"/>
                          </a:rPr>
                          <m:t>𝑥</m:t>
                        </m:r>
                      </m:e>
                    </m:acc>
                    <m:r>
                      <a:rPr lang="en-US" altLang="zh-CN" sz="7200" i="1" dirty="0">
                        <a:latin typeface="Cambria Math" panose="02040503050406030204" charset="0"/>
                        <a:cs typeface="Cambria Math" panose="02040503050406030204" charset="0"/>
                      </a:rPr>
                      <m:t>,</m:t>
                    </m:r>
                    <m:sSub>
                      <m:sSubPr>
                        <m:ctrlPr>
                          <a:rPr lang="en-US" altLang="zh-CN" sz="7200" i="1" dirty="0">
                            <a:latin typeface="Cambria Math" panose="02040503050406030204" charset="0"/>
                            <a:cs typeface="Cambria Math" panose="02040503050406030204" charset="0"/>
                          </a:rPr>
                        </m:ctrlPr>
                      </m:sSubPr>
                      <m:e>
                        <m:r>
                          <a:rPr lang="en-US" altLang="zh-CN" sz="7200" i="1" dirty="0">
                            <a:latin typeface="Cambria Math" panose="02040503050406030204" charset="0"/>
                            <a:cs typeface="Cambria Math" panose="02040503050406030204" charset="0"/>
                          </a:rPr>
                          <m:t>𝑊</m:t>
                        </m:r>
                      </m:e>
                      <m:sub>
                        <m:r>
                          <a:rPr lang="en-US" altLang="zh-CN" sz="7200" i="1" dirty="0">
                            <a:latin typeface="Cambria Math" panose="02040503050406030204" charset="0"/>
                            <a:cs typeface="Cambria Math" panose="02040503050406030204" charset="0"/>
                          </a:rPr>
                          <m:t>𝑖</m:t>
                        </m:r>
                      </m:sub>
                    </m:sSub>
                    <m:r>
                      <a:rPr lang="en-US" altLang="zh-CN" sz="7200" i="1" dirty="0">
                        <a:latin typeface="Cambria Math" panose="02040503050406030204" charset="0"/>
                        <a:cs typeface="Cambria Math" panose="02040503050406030204" charset="0"/>
                      </a:rPr>
                      <m:t>)</m:t>
                    </m:r>
                  </m:oMath>
                </a14:m>
                <a:endParaRPr lang="en-US" altLang="zh-CN" sz="7200" i="1" dirty="0">
                  <a:latin typeface="Cambria Math" panose="02040503050406030204" charset="0"/>
                  <a:cs typeface="Cambria Math" panose="02040503050406030204" charset="0"/>
                </a:endParaRPr>
              </a:p>
              <a:p>
                <a:pPr marL="0" indent="0">
                  <a:buNone/>
                </a:pPr>
                <a:r>
                  <a:rPr lang="en-US" altLang="zh-CN" sz="7200" i="1" dirty="0">
                    <a:latin typeface="Cambria Math" panose="02040503050406030204" charset="0"/>
                    <a:cs typeface="Cambria Math" panose="02040503050406030204" charset="0"/>
                    <a:sym typeface="+mn-ea"/>
                  </a:rPr>
                  <a:t>	</a:t>
                </a:r>
                <a14:m>
                  <m:oMath xmlns:m="http://schemas.openxmlformats.org/officeDocument/2006/math">
                    <m:r>
                      <a:rPr lang="en-US" altLang="zh-CN" sz="7200" i="1" dirty="0">
                        <a:latin typeface="Cambria Math" panose="02040503050406030204" charset="0"/>
                        <a:cs typeface="Cambria Math" panose="02040503050406030204" charset="0"/>
                      </a:rPr>
                      <m:t>∎</m:t>
                    </m:r>
                  </m:oMath>
                </a14:m>
                <a:r>
                  <a:rPr lang="zh-CN" altLang="en-US" sz="7200" dirty="0">
                    <a:latin typeface="Cambria Math" panose="02040503050406030204" charset="0"/>
                    <a:cs typeface="Cambria Math" panose="02040503050406030204" charset="0"/>
                    <a:sym typeface="+mn-ea"/>
                  </a:rPr>
                  <a:t>贝叶斯神经网络</a:t>
                </a:r>
                <a:endParaRPr lang="en-US" altLang="zh-CN" sz="7200" i="1" dirty="0">
                  <a:latin typeface="Cambria Math" panose="02040503050406030204" charset="0"/>
                  <a:cs typeface="Cambria Math" panose="02040503050406030204" charset="0"/>
                </a:endParaRPr>
              </a:p>
              <a:p>
                <a:pPr marL="0" indent="0">
                  <a:buNone/>
                </a:pPr>
                <a:r>
                  <a:rPr lang="en-US" altLang="zh-CN" sz="7200" dirty="0">
                    <a:latin typeface="Cambria Math" panose="02040503050406030204" charset="0"/>
                    <a:cs typeface="Cambria Math" panose="02040503050406030204" charset="0"/>
                    <a:sym typeface="+mn-ea"/>
                  </a:rPr>
                  <a:t>	    </a:t>
                </a:r>
                <a:r>
                  <a:rPr lang="zh-CN" altLang="en-US" sz="7200" dirty="0">
                    <a:latin typeface="Cambria Math" panose="02040503050406030204" charset="0"/>
                    <a:cs typeface="Cambria Math" panose="02040503050406030204" charset="0"/>
                    <a:sym typeface="+mn-ea"/>
                  </a:rPr>
                  <a:t>计算出的权重是一个</a:t>
                </a:r>
                <a:r>
                  <a:rPr lang="zh-CN" altLang="en-US" sz="7200" dirty="0">
                    <a:solidFill>
                      <a:schemeClr val="accent1">
                        <a:lumMod val="75000"/>
                      </a:schemeClr>
                    </a:solidFill>
                    <a:latin typeface="Cambria Math" panose="02040503050406030204" charset="0"/>
                    <a:cs typeface="Cambria Math" panose="02040503050406030204" charset="0"/>
                    <a:sym typeface="+mn-ea"/>
                  </a:rPr>
                  <a:t>分布</a:t>
                </a:r>
                <a:r>
                  <a:rPr lang="en-US" altLang="zh-CN" sz="7200" dirty="0">
                    <a:latin typeface="Cambria Math" panose="02040503050406030204" charset="0"/>
                    <a:cs typeface="Cambria Math" panose="02040503050406030204" charset="0"/>
                    <a:sym typeface="+mn-ea"/>
                  </a:rPr>
                  <a:t>P(W|D)</a:t>
                </a:r>
                <a:r>
                  <a:rPr lang="zh-CN" altLang="en-US" sz="7200" dirty="0">
                    <a:latin typeface="Cambria Math" panose="02040503050406030204" charset="0"/>
                    <a:cs typeface="Cambria Math" panose="02040503050406030204" charset="0"/>
                    <a:sym typeface="+mn-ea"/>
                  </a:rPr>
                  <a:t>，对于</a:t>
                </a:r>
                <a:r>
                  <a:rPr lang="zh-CN" altLang="en-US" sz="7200" dirty="0">
                    <a:latin typeface="Cambria Math" panose="02040503050406030204" charset="0"/>
                    <a:cs typeface="Cambria Math" panose="02040503050406030204" charset="0"/>
                    <a:sym typeface="+mn-ea"/>
                  </a:rPr>
                  <a:t>测试数据</a:t>
                </a:r>
                <a14:m>
                  <m:oMath xmlns:m="http://schemas.openxmlformats.org/officeDocument/2006/math">
                    <m:acc>
                      <m:accPr>
                        <m:ctrlPr>
                          <a:rPr lang="en-US" altLang="zh-CN" sz="7200" i="1" dirty="0">
                            <a:latin typeface="Cambria Math" panose="02040503050406030204" charset="0"/>
                            <a:cs typeface="Cambria Math" panose="02040503050406030204" charset="0"/>
                          </a:rPr>
                        </m:ctrlPr>
                      </m:accPr>
                      <m:e>
                        <m:r>
                          <a:rPr lang="en-US" altLang="zh-CN" sz="7200" i="1" dirty="0">
                            <a:latin typeface="Cambria Math" panose="02040503050406030204" charset="0"/>
                            <a:cs typeface="Cambria Math" panose="02040503050406030204" charset="0"/>
                          </a:rPr>
                          <m:t>𝑥</m:t>
                        </m:r>
                      </m:e>
                    </m:acc>
                  </m:oMath>
                </a14:m>
                <a:r>
                  <a:rPr lang="zh-CN" altLang="en-US" sz="7200" dirty="0">
                    <a:latin typeface="Cambria Math" panose="02040503050406030204" charset="0"/>
                    <a:cs typeface="Cambria Math" panose="02040503050406030204" charset="0"/>
                    <a:sym typeface="+mn-ea"/>
                  </a:rPr>
                  <a:t>，</a:t>
                </a:r>
                <a14:m>
                  <m:oMath xmlns:m="http://schemas.openxmlformats.org/officeDocument/2006/math">
                    <m:acc>
                      <m:accPr>
                        <m:ctrlPr>
                          <a:rPr lang="en-US" altLang="zh-CN" sz="7200" i="1" dirty="0">
                            <a:latin typeface="Cambria Math" panose="02040503050406030204" charset="0"/>
                            <a:cs typeface="Cambria Math" panose="02040503050406030204" charset="0"/>
                          </a:rPr>
                        </m:ctrlPr>
                      </m:accPr>
                      <m:e>
                        <m:r>
                          <a:rPr lang="en-US" altLang="zh-CN" sz="7200" i="1" dirty="0">
                            <a:latin typeface="Cambria Math" panose="02040503050406030204" charset="0"/>
                            <a:cs typeface="Cambria Math" panose="02040503050406030204" charset="0"/>
                          </a:rPr>
                          <m:t>𝑦</m:t>
                        </m:r>
                      </m:e>
                    </m:acc>
                  </m:oMath>
                </a14:m>
                <a:r>
                  <a:rPr lang="zh-CN" altLang="en-US" sz="7200" dirty="0">
                    <a:latin typeface="Cambria Math" panose="02040503050406030204" charset="0"/>
                    <a:cs typeface="Cambria Math" panose="02040503050406030204" charset="0"/>
                    <a:sym typeface="+mn-ea"/>
                  </a:rPr>
                  <a:t>的值为：</a:t>
                </a:r>
                <a14:m>
                  <m:oMath xmlns:m="http://schemas.openxmlformats.org/officeDocument/2006/math">
                    <m:sSub>
                      <m:sSubPr>
                        <m:ctrlPr>
                          <a:rPr lang="zh-CN" altLang="en-US" sz="7200" i="1" dirty="0">
                            <a:latin typeface="Cambria Math" panose="02040503050406030204" charset="0"/>
                            <a:cs typeface="Cambria Math" panose="02040503050406030204" charset="0"/>
                            <a:sym typeface="+mn-ea"/>
                          </a:rPr>
                        </m:ctrlPr>
                      </m:sSubPr>
                      <m:e>
                        <m:r>
                          <a:rPr lang="en-US" altLang="zh-CN" sz="7200" i="1" dirty="0">
                            <a:latin typeface="Cambria Math" panose="02040503050406030204" charset="0"/>
                            <a:cs typeface="Cambria Math" panose="02040503050406030204" charset="0"/>
                            <a:sym typeface="+mn-ea"/>
                          </a:rPr>
                          <m:t>𝐸</m:t>
                        </m:r>
                      </m:e>
                      <m:sub>
                        <m:r>
                          <a:rPr lang="en-US" altLang="zh-CN" sz="7200" i="1" dirty="0">
                            <a:latin typeface="Cambria Math" panose="02040503050406030204" charset="0"/>
                            <a:cs typeface="Cambria Math" panose="02040503050406030204" charset="0"/>
                            <a:sym typeface="+mn-ea"/>
                          </a:rPr>
                          <m:t>𝑃</m:t>
                        </m:r>
                        <m:r>
                          <a:rPr lang="en-US" altLang="zh-CN" sz="7200" i="1" dirty="0">
                            <a:latin typeface="Cambria Math" panose="02040503050406030204" charset="0"/>
                            <a:cs typeface="Cambria Math" panose="02040503050406030204" charset="0"/>
                            <a:sym typeface="+mn-ea"/>
                          </a:rPr>
                          <m:t>(</m:t>
                        </m:r>
                        <m:r>
                          <a:rPr lang="en-US" altLang="zh-CN" sz="7200" i="1" dirty="0">
                            <a:latin typeface="Cambria Math" panose="02040503050406030204" charset="0"/>
                            <a:cs typeface="Cambria Math" panose="02040503050406030204" charset="0"/>
                            <a:sym typeface="+mn-ea"/>
                          </a:rPr>
                          <m:t>𝑊</m:t>
                        </m:r>
                        <m:r>
                          <a:rPr lang="en-US" altLang="zh-CN" sz="7200" i="1" dirty="0">
                            <a:latin typeface="Cambria Math" panose="02040503050406030204" charset="0"/>
                            <a:cs typeface="Cambria Math" panose="02040503050406030204" charset="0"/>
                            <a:sym typeface="+mn-ea"/>
                          </a:rPr>
                          <m:t>|</m:t>
                        </m:r>
                        <m:r>
                          <a:rPr lang="en-US" altLang="zh-CN" sz="7200" i="1" dirty="0">
                            <a:latin typeface="Cambria Math" panose="02040503050406030204" charset="0"/>
                            <a:cs typeface="Cambria Math" panose="02040503050406030204" charset="0"/>
                            <a:sym typeface="+mn-ea"/>
                          </a:rPr>
                          <m:t>𝐷</m:t>
                        </m:r>
                        <m:r>
                          <a:rPr lang="en-US" altLang="zh-CN" sz="7200" i="1" dirty="0">
                            <a:latin typeface="Cambria Math" panose="02040503050406030204" charset="0"/>
                            <a:cs typeface="Cambria Math" panose="02040503050406030204" charset="0"/>
                            <a:sym typeface="+mn-ea"/>
                          </a:rPr>
                          <m:t>)</m:t>
                        </m:r>
                      </m:sub>
                    </m:sSub>
                    <m:r>
                      <a:rPr lang="en-US" altLang="zh-CN" sz="7200" i="1" dirty="0">
                        <a:latin typeface="Cambria Math" panose="02040503050406030204" charset="0"/>
                        <a:cs typeface="Cambria Math" panose="02040503050406030204" charset="0"/>
                      </a:rPr>
                      <m:t>[</m:t>
                    </m:r>
                    <m:r>
                      <a:rPr lang="en-US" altLang="zh-CN" sz="7200" i="1" dirty="0">
                        <a:latin typeface="Cambria Math" panose="02040503050406030204" charset="0"/>
                        <a:cs typeface="Cambria Math" panose="02040503050406030204" charset="0"/>
                      </a:rPr>
                      <m:t>𝑃</m:t>
                    </m:r>
                    <m:r>
                      <a:rPr lang="en-US" altLang="zh-CN" sz="7200" i="1" dirty="0">
                        <a:latin typeface="Cambria Math" panose="02040503050406030204" charset="0"/>
                        <a:cs typeface="Cambria Math" panose="02040503050406030204" charset="0"/>
                      </a:rPr>
                      <m:t>(</m:t>
                    </m:r>
                    <m:acc>
                      <m:accPr>
                        <m:ctrlPr>
                          <a:rPr lang="en-US" altLang="zh-CN" sz="7200" i="1" dirty="0">
                            <a:latin typeface="Cambria Math" panose="02040503050406030204" charset="0"/>
                            <a:cs typeface="Cambria Math" panose="02040503050406030204" charset="0"/>
                          </a:rPr>
                        </m:ctrlPr>
                      </m:accPr>
                      <m:e>
                        <m:r>
                          <a:rPr lang="en-US" altLang="zh-CN" sz="7200" i="1" dirty="0">
                            <a:latin typeface="Cambria Math" panose="02040503050406030204" charset="0"/>
                            <a:cs typeface="Cambria Math" panose="02040503050406030204" charset="0"/>
                          </a:rPr>
                          <m:t>𝑦</m:t>
                        </m:r>
                      </m:e>
                    </m:acc>
                    <m:r>
                      <a:rPr lang="en-US" altLang="zh-CN" sz="7200" i="1" dirty="0">
                        <a:latin typeface="Cambria Math" panose="02040503050406030204" charset="0"/>
                        <a:cs typeface="Cambria Math" panose="02040503050406030204" charset="0"/>
                      </a:rPr>
                      <m:t>|</m:t>
                    </m:r>
                    <m:acc>
                      <m:accPr>
                        <m:ctrlPr>
                          <a:rPr lang="en-US" altLang="zh-CN" sz="7200" i="1" dirty="0">
                            <a:latin typeface="Cambria Math" panose="02040503050406030204" charset="0"/>
                            <a:cs typeface="Cambria Math" panose="02040503050406030204" charset="0"/>
                          </a:rPr>
                        </m:ctrlPr>
                      </m:accPr>
                      <m:e>
                        <m:r>
                          <a:rPr lang="en-US" altLang="zh-CN" sz="7200" i="1" dirty="0">
                            <a:latin typeface="Cambria Math" panose="02040503050406030204" charset="0"/>
                            <a:cs typeface="Cambria Math" panose="02040503050406030204" charset="0"/>
                          </a:rPr>
                          <m:t>𝑥</m:t>
                        </m:r>
                      </m:e>
                    </m:acc>
                    <m:r>
                      <a:rPr lang="en-US" altLang="zh-CN" sz="7200" i="1" dirty="0">
                        <a:latin typeface="Cambria Math" panose="02040503050406030204" charset="0"/>
                        <a:cs typeface="Cambria Math" panose="02040503050406030204" charset="0"/>
                      </a:rPr>
                      <m:t>,</m:t>
                    </m:r>
                    <m:r>
                      <a:rPr lang="en-US" altLang="zh-CN" sz="7200" i="1" dirty="0">
                        <a:latin typeface="Cambria Math" panose="02040503050406030204" charset="0"/>
                        <a:cs typeface="Cambria Math" panose="02040503050406030204" charset="0"/>
                      </a:rPr>
                      <m:t>𝑊</m:t>
                    </m:r>
                    <m:r>
                      <a:rPr lang="en-US" altLang="zh-CN" sz="7200" i="1" dirty="0">
                        <a:latin typeface="Cambria Math" panose="02040503050406030204" charset="0"/>
                        <a:cs typeface="Cambria Math" panose="02040503050406030204" charset="0"/>
                      </a:rPr>
                      <m:t>)]</m:t>
                    </m:r>
                  </m:oMath>
                </a14:m>
                <a:endParaRPr lang="en-US" altLang="zh-CN" sz="7200" i="1" dirty="0">
                  <a:latin typeface="Cambria Math" panose="02040503050406030204" charset="0"/>
                  <a:cs typeface="Cambria Math" panose="02040503050406030204" charset="0"/>
                </a:endParaRPr>
              </a:p>
              <a:p>
                <a:pPr marL="0" indent="0">
                  <a:buNone/>
                </a:pPr>
                <a14:m>
                  <m:oMath xmlns:m="http://schemas.openxmlformats.org/officeDocument/2006/math">
                    <m:r>
                      <a:rPr lang="en-US" altLang="zh-CN" sz="7200" i="1" dirty="0">
                        <a:latin typeface="Cambria Math" panose="02040503050406030204" charset="0"/>
                        <a:cs typeface="Cambria Math" panose="02040503050406030204" charset="0"/>
                      </a:rPr>
                      <m:t>𝑃</m:t>
                    </m:r>
                    <m:r>
                      <a:rPr lang="en-US" altLang="zh-CN" sz="7200" i="1" dirty="0">
                        <a:latin typeface="Cambria Math" panose="02040503050406030204" charset="0"/>
                        <a:cs typeface="Cambria Math" panose="02040503050406030204" charset="0"/>
                      </a:rPr>
                      <m:t>(</m:t>
                    </m:r>
                    <m:acc>
                      <m:accPr>
                        <m:ctrlPr>
                          <a:rPr lang="en-US" altLang="zh-CN" sz="7200" i="1" dirty="0">
                            <a:latin typeface="Cambria Math" panose="02040503050406030204" charset="0"/>
                            <a:cs typeface="Cambria Math" panose="02040503050406030204" charset="0"/>
                          </a:rPr>
                        </m:ctrlPr>
                      </m:accPr>
                      <m:e>
                        <m:r>
                          <a:rPr lang="en-US" altLang="zh-CN" sz="7200" i="1" dirty="0">
                            <a:latin typeface="Cambria Math" panose="02040503050406030204" charset="0"/>
                            <a:cs typeface="Cambria Math" panose="02040503050406030204" charset="0"/>
                          </a:rPr>
                          <m:t>𝑦</m:t>
                        </m:r>
                      </m:e>
                    </m:acc>
                    <m:r>
                      <a:rPr lang="en-US" altLang="zh-CN" sz="7200" i="1" dirty="0">
                        <a:latin typeface="Cambria Math" panose="02040503050406030204" charset="0"/>
                        <a:cs typeface="Cambria Math" panose="02040503050406030204" charset="0"/>
                      </a:rPr>
                      <m:t>|</m:t>
                    </m:r>
                    <m:acc>
                      <m:accPr>
                        <m:ctrlPr>
                          <a:rPr lang="en-US" altLang="zh-CN" sz="7200" i="1" dirty="0">
                            <a:latin typeface="Cambria Math" panose="02040503050406030204" charset="0"/>
                            <a:cs typeface="Cambria Math" panose="02040503050406030204" charset="0"/>
                          </a:rPr>
                        </m:ctrlPr>
                      </m:accPr>
                      <m:e>
                        <m:r>
                          <a:rPr lang="en-US" altLang="zh-CN" sz="7200" i="1" dirty="0">
                            <a:latin typeface="Cambria Math" panose="02040503050406030204" charset="0"/>
                            <a:cs typeface="Cambria Math" panose="02040503050406030204" charset="0"/>
                          </a:rPr>
                          <m:t>𝑥</m:t>
                        </m:r>
                      </m:e>
                    </m:acc>
                    <m:r>
                      <a:rPr lang="en-US" altLang="zh-CN" sz="7200" i="1" dirty="0">
                        <a:latin typeface="Cambria Math" panose="02040503050406030204" charset="0"/>
                        <a:cs typeface="Cambria Math" panose="02040503050406030204" charset="0"/>
                      </a:rPr>
                      <m:t>)</m:t>
                    </m:r>
                  </m:oMath>
                </a14:m>
                <a:r>
                  <a:rPr lang="en-US" altLang="zh-CN" sz="7200" i="1" dirty="0">
                    <a:latin typeface="Cambria Math" panose="02040503050406030204" charset="0"/>
                    <a:cs typeface="Cambria Math" panose="02040503050406030204" charset="0"/>
                    <a:sym typeface="+mn-ea"/>
                  </a:rPr>
                  <a:t>=</a:t>
                </a:r>
                <a14:m>
                  <m:oMath xmlns:m="http://schemas.openxmlformats.org/officeDocument/2006/math">
                    <m:sSub>
                      <m:sSubPr>
                        <m:ctrlPr>
                          <a:rPr lang="zh-CN" altLang="en-US" sz="7200" i="1" dirty="0">
                            <a:latin typeface="Cambria Math" panose="02040503050406030204" charset="0"/>
                            <a:cs typeface="Cambria Math" panose="02040503050406030204" charset="0"/>
                            <a:sym typeface="+mn-ea"/>
                          </a:rPr>
                        </m:ctrlPr>
                      </m:sSubPr>
                      <m:e>
                        <m:r>
                          <a:rPr lang="en-US" altLang="zh-CN" sz="7200" i="1" dirty="0">
                            <a:latin typeface="Cambria Math" panose="02040503050406030204" charset="0"/>
                            <a:cs typeface="Cambria Math" panose="02040503050406030204" charset="0"/>
                            <a:sym typeface="+mn-ea"/>
                          </a:rPr>
                          <m:t>𝐸</m:t>
                        </m:r>
                      </m:e>
                      <m:sub>
                        <m:r>
                          <a:rPr lang="en-US" altLang="zh-CN" sz="7200" i="1" dirty="0">
                            <a:latin typeface="Cambria Math" panose="02040503050406030204" charset="0"/>
                            <a:cs typeface="Cambria Math" panose="02040503050406030204" charset="0"/>
                            <a:sym typeface="+mn-ea"/>
                          </a:rPr>
                          <m:t>𝑃</m:t>
                        </m:r>
                        <m:r>
                          <a:rPr lang="en-US" altLang="zh-CN" sz="7200" i="1" dirty="0">
                            <a:latin typeface="Cambria Math" panose="02040503050406030204" charset="0"/>
                            <a:cs typeface="Cambria Math" panose="02040503050406030204" charset="0"/>
                            <a:sym typeface="+mn-ea"/>
                          </a:rPr>
                          <m:t>(</m:t>
                        </m:r>
                        <m:r>
                          <a:rPr lang="en-US" altLang="zh-CN" sz="7200" i="1" dirty="0">
                            <a:latin typeface="Cambria Math" panose="02040503050406030204" charset="0"/>
                            <a:cs typeface="Cambria Math" panose="02040503050406030204" charset="0"/>
                            <a:sym typeface="+mn-ea"/>
                          </a:rPr>
                          <m:t>𝑊</m:t>
                        </m:r>
                        <m:r>
                          <a:rPr lang="en-US" altLang="zh-CN" sz="7200" i="1" dirty="0">
                            <a:latin typeface="Cambria Math" panose="02040503050406030204" charset="0"/>
                            <a:cs typeface="Cambria Math" panose="02040503050406030204" charset="0"/>
                            <a:sym typeface="+mn-ea"/>
                          </a:rPr>
                          <m:t>|</m:t>
                        </m:r>
                        <m:r>
                          <a:rPr lang="en-US" altLang="zh-CN" sz="7200" i="1" dirty="0">
                            <a:latin typeface="Cambria Math" panose="02040503050406030204" charset="0"/>
                            <a:cs typeface="Cambria Math" panose="02040503050406030204" charset="0"/>
                            <a:sym typeface="+mn-ea"/>
                          </a:rPr>
                          <m:t>𝐷</m:t>
                        </m:r>
                        <m:r>
                          <a:rPr lang="en-US" altLang="zh-CN" sz="7200" i="1" dirty="0">
                            <a:latin typeface="Cambria Math" panose="02040503050406030204" charset="0"/>
                            <a:cs typeface="Cambria Math" panose="02040503050406030204" charset="0"/>
                            <a:sym typeface="+mn-ea"/>
                          </a:rPr>
                          <m:t>)</m:t>
                        </m:r>
                      </m:sub>
                    </m:sSub>
                    <m:r>
                      <a:rPr lang="en-US" altLang="zh-CN" sz="7200" i="1" dirty="0">
                        <a:latin typeface="Cambria Math" panose="02040503050406030204" charset="0"/>
                        <a:cs typeface="Cambria Math" panose="02040503050406030204" charset="0"/>
                      </a:rPr>
                      <m:t>[</m:t>
                    </m:r>
                    <m:r>
                      <a:rPr lang="en-US" altLang="zh-CN" sz="7200" i="1" dirty="0">
                        <a:latin typeface="Cambria Math" panose="02040503050406030204" charset="0"/>
                        <a:cs typeface="Cambria Math" panose="02040503050406030204" charset="0"/>
                      </a:rPr>
                      <m:t>𝑃</m:t>
                    </m:r>
                    <m:r>
                      <a:rPr lang="en-US" altLang="zh-CN" sz="7200" i="1" dirty="0">
                        <a:latin typeface="Cambria Math" panose="02040503050406030204" charset="0"/>
                        <a:cs typeface="Cambria Math" panose="02040503050406030204" charset="0"/>
                      </a:rPr>
                      <m:t>(</m:t>
                    </m:r>
                    <m:acc>
                      <m:accPr>
                        <m:ctrlPr>
                          <a:rPr lang="en-US" altLang="zh-CN" sz="7200" i="1" dirty="0">
                            <a:latin typeface="Cambria Math" panose="02040503050406030204" charset="0"/>
                            <a:cs typeface="Cambria Math" panose="02040503050406030204" charset="0"/>
                          </a:rPr>
                        </m:ctrlPr>
                      </m:accPr>
                      <m:e>
                        <m:r>
                          <a:rPr lang="en-US" altLang="zh-CN" sz="7200" i="1" dirty="0">
                            <a:latin typeface="Cambria Math" panose="02040503050406030204" charset="0"/>
                            <a:cs typeface="Cambria Math" panose="02040503050406030204" charset="0"/>
                          </a:rPr>
                          <m:t>𝑦</m:t>
                        </m:r>
                      </m:e>
                    </m:acc>
                    <m:r>
                      <a:rPr lang="en-US" altLang="zh-CN" sz="7200" i="1" dirty="0">
                        <a:latin typeface="Cambria Math" panose="02040503050406030204" charset="0"/>
                        <a:cs typeface="Cambria Math" panose="02040503050406030204" charset="0"/>
                      </a:rPr>
                      <m:t>|</m:t>
                    </m:r>
                    <m:acc>
                      <m:accPr>
                        <m:ctrlPr>
                          <a:rPr lang="en-US" altLang="zh-CN" sz="7200" i="1" dirty="0">
                            <a:latin typeface="Cambria Math" panose="02040503050406030204" charset="0"/>
                            <a:cs typeface="Cambria Math" panose="02040503050406030204" charset="0"/>
                          </a:rPr>
                        </m:ctrlPr>
                      </m:accPr>
                      <m:e>
                        <m:r>
                          <a:rPr lang="en-US" altLang="zh-CN" sz="7200" i="1" dirty="0">
                            <a:latin typeface="Cambria Math" panose="02040503050406030204" charset="0"/>
                            <a:cs typeface="Cambria Math" panose="02040503050406030204" charset="0"/>
                          </a:rPr>
                          <m:t>𝑥</m:t>
                        </m:r>
                      </m:e>
                    </m:acc>
                    <m:r>
                      <a:rPr lang="en-US" altLang="zh-CN" sz="7200" i="1" dirty="0">
                        <a:latin typeface="Cambria Math" panose="02040503050406030204" charset="0"/>
                        <a:cs typeface="Cambria Math" panose="02040503050406030204" charset="0"/>
                      </a:rPr>
                      <m:t>,</m:t>
                    </m:r>
                    <m:r>
                      <a:rPr lang="en-US" altLang="zh-CN" sz="7200" i="1" dirty="0">
                        <a:latin typeface="Cambria Math" panose="02040503050406030204" charset="0"/>
                        <a:cs typeface="Cambria Math" panose="02040503050406030204" charset="0"/>
                      </a:rPr>
                      <m:t>𝑊</m:t>
                    </m:r>
                    <m:r>
                      <a:rPr lang="en-US" altLang="zh-CN" sz="7200" i="1" dirty="0">
                        <a:latin typeface="Cambria Math" panose="02040503050406030204" charset="0"/>
                        <a:cs typeface="Cambria Math" panose="02040503050406030204" charset="0"/>
                      </a:rPr>
                      <m:t>)]</m:t>
                    </m:r>
                  </m:oMath>
                </a14:m>
                <a:r>
                  <a:rPr lang="en-US" altLang="zh-CN" sz="7200" dirty="0">
                    <a:latin typeface="Cambria Math" panose="02040503050406030204" charset="0"/>
                    <a:cs typeface="Cambria Math" panose="02040503050406030204" charset="0"/>
                    <a:sym typeface="+mn-ea"/>
                  </a:rPr>
                  <a:t> </a:t>
                </a:r>
                <a:r>
                  <a:rPr lang="zh-CN" altLang="en-US" sz="7200" dirty="0">
                    <a:latin typeface="Cambria Math" panose="02040503050406030204" charset="0"/>
                    <a:cs typeface="Cambria Math" panose="02040503050406030204" charset="0"/>
                    <a:sym typeface="+mn-ea"/>
                  </a:rPr>
                  <a:t>可以看作是使用了无穷多个神经网络对</a:t>
                </a:r>
                <a14:m>
                  <m:oMath xmlns:m="http://schemas.openxmlformats.org/officeDocument/2006/math">
                    <m:acc>
                      <m:accPr>
                        <m:ctrlPr>
                          <a:rPr lang="en-US" altLang="zh-CN" sz="7200" i="1" dirty="0">
                            <a:latin typeface="Cambria Math" panose="02040503050406030204" charset="0"/>
                            <a:cs typeface="Cambria Math" panose="02040503050406030204" charset="0"/>
                          </a:rPr>
                        </m:ctrlPr>
                      </m:accPr>
                      <m:e>
                        <m:r>
                          <a:rPr lang="en-US" altLang="zh-CN" sz="7200" i="1" dirty="0">
                            <a:latin typeface="Cambria Math" panose="02040503050406030204" charset="0"/>
                            <a:cs typeface="Cambria Math" panose="02040503050406030204" charset="0"/>
                          </a:rPr>
                          <m:t>𝑦</m:t>
                        </m:r>
                      </m:e>
                    </m:acc>
                  </m:oMath>
                </a14:m>
                <a:r>
                  <a:rPr lang="zh-CN" altLang="en-US" sz="7200" dirty="0">
                    <a:latin typeface="Cambria Math" panose="02040503050406030204" charset="0"/>
                    <a:cs typeface="Cambria Math" panose="02040503050406030204" charset="0"/>
                    <a:sym typeface="+mn-ea"/>
                  </a:rPr>
                  <a:t>进行预测！</a:t>
                </a:r>
                <a:endParaRPr lang="zh-CN" altLang="en-US" sz="7200" dirty="0">
                  <a:latin typeface="Cambria Math" panose="02040503050406030204" charset="0"/>
                  <a:cs typeface="Cambria Math" panose="02040503050406030204" charset="0"/>
                  <a:sym typeface="+mn-ea"/>
                </a:endParaRPr>
              </a:p>
              <a:p>
                <a:pPr marL="0" indent="0">
                  <a:buNone/>
                </a:pPr>
                <a:endParaRPr lang="zh-CN" altLang="en-US" sz="7200" dirty="0"/>
              </a:p>
              <a:p>
                <a:r>
                  <a:rPr lang="zh-CN" altLang="en-US" sz="7200" dirty="0">
                    <a:latin typeface="Cambria Math" panose="02040503050406030204" charset="0"/>
                    <a:cs typeface="Cambria Math" panose="02040503050406030204" charset="0"/>
                    <a:sym typeface="+mn-ea"/>
                  </a:rPr>
                  <a:t>贝叶斯神经网络主要的问题</a:t>
                </a:r>
                <a:endParaRPr lang="zh-CN" altLang="en-US" sz="7200" dirty="0">
                  <a:latin typeface="Cambria Math" panose="02040503050406030204" charset="0"/>
                  <a:cs typeface="Cambria Math" panose="02040503050406030204" charset="0"/>
                </a:endParaRPr>
              </a:p>
              <a:p>
                <a:pPr marL="0" indent="0">
                  <a:buNone/>
                </a:pPr>
                <a:r>
                  <a:rPr lang="en-US" altLang="zh-CN" sz="7200" dirty="0"/>
                  <a:t>	</a:t>
                </a:r>
                <a:r>
                  <a:rPr lang="zh-CN" altLang="en-US" sz="7200" dirty="0">
                    <a:latin typeface="Cambria Math" panose="02040503050406030204" charset="0"/>
                    <a:cs typeface="Cambria Math" panose="02040503050406030204" charset="0"/>
                    <a:sym typeface="+mn-ea"/>
                  </a:rPr>
                  <a:t>如何计算后验分布</a:t>
                </a:r>
                <a:r>
                  <a:rPr lang="en-US" altLang="zh-CN" sz="7200" dirty="0">
                    <a:latin typeface="Cambria Math" panose="02040503050406030204" charset="0"/>
                    <a:cs typeface="Cambria Math" panose="02040503050406030204" charset="0"/>
                    <a:sym typeface="+mn-ea"/>
                  </a:rPr>
                  <a:t>P(W|D)</a:t>
                </a:r>
                <a:r>
                  <a:rPr lang="zh-CN" altLang="en-US" sz="7200" dirty="0">
                    <a:latin typeface="Cambria Math" panose="02040503050406030204" charset="0"/>
                    <a:cs typeface="Cambria Math" panose="02040503050406030204" charset="0"/>
                    <a:sym typeface="+mn-ea"/>
                  </a:rPr>
                  <a:t>？</a:t>
                </a:r>
                <a:endParaRPr lang="zh-CN" altLang="en-US" sz="7200" dirty="0"/>
              </a:p>
              <a:p>
                <a:pPr marL="0" indent="0">
                  <a:buNone/>
                </a:pPr>
                <a:endParaRPr lang="zh-CN" altLang="en-US" sz="2000" dirty="0">
                  <a:latin typeface="Cambria Math" panose="02040503050406030204" charset="0"/>
                  <a:cs typeface="Cambria Math" panose="02040503050406030204" charset="0"/>
                </a:endParaRPr>
              </a:p>
              <a:p>
                <a:pPr marL="0" indent="0">
                  <a:buNone/>
                </a:pPr>
                <a:r>
                  <a:rPr lang="en-US" altLang="zh-CN" sz="2000" dirty="0">
                    <a:latin typeface="Cambria Math" panose="02040503050406030204" charset="0"/>
                    <a:cs typeface="Cambria Math" panose="02040503050406030204" charset="0"/>
                  </a:rPr>
                  <a:t>	</a:t>
                </a:r>
                <a:endParaRPr lang="zh-CN" altLang="en-US" sz="2000" dirty="0">
                  <a:latin typeface="Cambria Math" panose="02040503050406030204" charset="0"/>
                  <a:cs typeface="Cambria Math" panose="02040503050406030204" charset="0"/>
                </a:endParaRPr>
              </a:p>
              <a:p>
                <a:pPr marL="0" indent="0">
                  <a:buNone/>
                </a:pPr>
                <a:r>
                  <a:rPr lang="en-US" altLang="zh-CN" dirty="0">
                    <a:latin typeface="Cambria Math" panose="02040503050406030204" charset="0"/>
                    <a:cs typeface="Cambria Math" panose="02040503050406030204" charset="0"/>
                  </a:rPr>
                  <a:t>	</a:t>
                </a:r>
                <a:endParaRPr lang="en-US" altLang="zh-CN" dirty="0">
                  <a:latin typeface="Cambria Math" panose="02040503050406030204" charset="0"/>
                  <a:cs typeface="Cambria Math" panose="02040503050406030204" charset="0"/>
                </a:endParaRPr>
              </a:p>
            </p:txBody>
          </p:sp>
        </mc:Choice>
        <mc:Fallback>
          <p:sp>
            <p:nvSpPr>
              <p:cNvPr id="2" name="内容占位符 1"/>
              <p:cNvSpPr>
                <a:spLocks noRot="1" noChangeAspect="1" noMove="1" noResize="1" noEditPoints="1" noAdjustHandles="1" noChangeArrowheads="1" noChangeShapeType="1" noTextEdit="1"/>
              </p:cNvSpPr>
              <p:nvPr>
                <p:ph idx="1"/>
                <p:custDataLst>
                  <p:tags r:id="rId2"/>
                </p:custDataLst>
              </p:nvPr>
            </p:nvSpPr>
            <p:spPr>
              <a:xfrm>
                <a:off x="608330" y="1029970"/>
                <a:ext cx="10968990" cy="5579745"/>
              </a:xfrm>
              <a:blipFill rotWithShape="1">
                <a:blip r:embed="rId3"/>
                <a:stretch>
                  <a:fillRect b="-4950"/>
                </a:stretch>
              </a:blipFill>
            </p:spPr>
            <p:txBody>
              <a:bodyPr/>
              <a:lstStyle/>
              <a:p>
                <a:r>
                  <a:rPr lang="zh-CN" altLang="en-US">
                    <a:noFill/>
                  </a:rPr>
                  <a:t> </a:t>
                </a:r>
              </a:p>
            </p:txBody>
          </p:sp>
        </mc:Fallback>
      </mc:AlternateContent>
      <p:sp>
        <p:nvSpPr>
          <p:cNvPr id="4" name="标题 2"/>
          <p:cNvSpPr>
            <a:spLocks noGrp="1"/>
          </p:cNvSpPr>
          <p:nvPr>
            <p:custDataLst>
              <p:tags r:id="rId4"/>
            </p:custDataLst>
          </p:nvPr>
        </p:nvSpPr>
        <p:spPr>
          <a:xfrm>
            <a:off x="608400" y="264865"/>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latin typeface="华文新魏" panose="02010800040101010101" charset="-122"/>
                <a:ea typeface="华文新魏" panose="02010800040101010101" charset="-122"/>
              </a:rPr>
              <a:t>贝叶斯神经网络</a:t>
            </a:r>
            <a:endParaRPr lang="zh-CN" altLang="en-US" sz="2800">
              <a:latin typeface="华文新魏" panose="02010800040101010101" charset="-122"/>
              <a:ea typeface="华文新魏" panose="02010800040101010101" charset="-122"/>
            </a:endParaRPr>
          </a:p>
        </p:txBody>
      </p:sp>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t="2100"/>
          <a:stretch>
            <a:fillRect/>
          </a:stretch>
        </p:blipFill>
        <p:spPr>
          <a:xfrm>
            <a:off x="2391410" y="486410"/>
            <a:ext cx="6722110" cy="5210175"/>
          </a:xfrm>
          <a:prstGeom prst="rect">
            <a:avLst/>
          </a:prstGeom>
        </p:spPr>
      </p:pic>
      <p:sp>
        <p:nvSpPr>
          <p:cNvPr id="3" name="文本框 2"/>
          <p:cNvSpPr txBox="1"/>
          <p:nvPr/>
        </p:nvSpPr>
        <p:spPr>
          <a:xfrm>
            <a:off x="4987925" y="5885815"/>
            <a:ext cx="4795520" cy="368300"/>
          </a:xfrm>
          <a:prstGeom prst="rect">
            <a:avLst/>
          </a:prstGeom>
          <a:noFill/>
        </p:spPr>
        <p:txBody>
          <a:bodyPr wrap="square" rtlCol="0">
            <a:spAutoFit/>
          </a:bodyPr>
          <a:p>
            <a:r>
              <a:rPr lang="en-US" altLang="zh-CN"/>
              <a:t>BP</a:t>
            </a:r>
            <a:r>
              <a:rPr lang="zh-CN" altLang="en-US"/>
              <a:t>神经网络</a:t>
            </a:r>
            <a:endParaRPr lang="zh-CN" altLang="en-US"/>
          </a:p>
        </p:txBody>
      </p:sp>
      <p:sp>
        <p:nvSpPr>
          <p:cNvPr id="4" name="文本框 3"/>
          <p:cNvSpPr txBox="1"/>
          <p:nvPr/>
        </p:nvSpPr>
        <p:spPr>
          <a:xfrm>
            <a:off x="7742555" y="6369685"/>
            <a:ext cx="3909060" cy="245110"/>
          </a:xfrm>
          <a:prstGeom prst="rect">
            <a:avLst/>
          </a:prstGeom>
          <a:noFill/>
        </p:spPr>
        <p:txBody>
          <a:bodyPr wrap="square" rtlCol="0">
            <a:spAutoFit/>
          </a:bodyPr>
          <a:p>
            <a:r>
              <a:rPr lang="zh-CN" altLang="en-US" sz="1000"/>
              <a:t>图片来源：</a:t>
            </a:r>
            <a:r>
              <a:rPr lang="zh-CN" altLang="en-US" sz="1000" dirty="0">
                <a:sym typeface="+mn-ea"/>
              </a:rPr>
              <a:t>An Attempt At Demystifying Bayesian Deep Learning</a:t>
            </a:r>
            <a:endParaRPr lang="zh-CN" altLang="en-US" sz="100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500630" y="330200"/>
            <a:ext cx="6187440" cy="5217160"/>
          </a:xfrm>
          <a:prstGeom prst="rect">
            <a:avLst/>
          </a:prstGeom>
        </p:spPr>
      </p:pic>
      <p:sp>
        <p:nvSpPr>
          <p:cNvPr id="3" name="文本框 2"/>
          <p:cNvSpPr txBox="1"/>
          <p:nvPr/>
        </p:nvSpPr>
        <p:spPr>
          <a:xfrm>
            <a:off x="4987925" y="5885815"/>
            <a:ext cx="4795520" cy="368300"/>
          </a:xfrm>
          <a:prstGeom prst="rect">
            <a:avLst/>
          </a:prstGeom>
          <a:noFill/>
        </p:spPr>
        <p:txBody>
          <a:bodyPr wrap="square" rtlCol="0">
            <a:spAutoFit/>
          </a:bodyPr>
          <a:p>
            <a:r>
              <a:rPr lang="zh-CN" altLang="en-US"/>
              <a:t>贝叶斯神经网络</a:t>
            </a:r>
            <a:endParaRPr lang="zh-CN" altLang="en-US"/>
          </a:p>
        </p:txBody>
      </p:sp>
      <p:sp>
        <p:nvSpPr>
          <p:cNvPr id="4" name="文本框 3"/>
          <p:cNvSpPr txBox="1"/>
          <p:nvPr/>
        </p:nvSpPr>
        <p:spPr>
          <a:xfrm>
            <a:off x="7742555" y="6369685"/>
            <a:ext cx="3909060" cy="245110"/>
          </a:xfrm>
          <a:prstGeom prst="rect">
            <a:avLst/>
          </a:prstGeom>
          <a:noFill/>
        </p:spPr>
        <p:txBody>
          <a:bodyPr wrap="square" rtlCol="0">
            <a:spAutoFit/>
          </a:bodyPr>
          <a:p>
            <a:r>
              <a:rPr lang="zh-CN" altLang="en-US" sz="1000"/>
              <a:t>图片来源：</a:t>
            </a:r>
            <a:r>
              <a:rPr lang="zh-CN" altLang="en-US" sz="1000" dirty="0">
                <a:sym typeface="+mn-ea"/>
              </a:rPr>
              <a:t>An Attempt At Demystifying Bayesian Deep Learning</a:t>
            </a:r>
            <a:endParaRPr lang="zh-CN" altLang="en-US" sz="1000"/>
          </a:p>
        </p:txBody>
      </p:sp>
    </p:spTree>
    <p:custDataLst>
      <p:tags r:id="rId2"/>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custDataLst>
                  <p:tags r:id="rId1"/>
                </p:custDataLst>
              </p:nvPr>
            </p:nvSpPr>
            <p:spPr>
              <a:xfrm>
                <a:off x="608330" y="1104265"/>
                <a:ext cx="10968990" cy="5145405"/>
              </a:xfrm>
            </p:spPr>
            <p:txBody>
              <a:bodyPr/>
              <a:lstStyle/>
              <a:p>
                <a:r>
                  <a:rPr lang="zh-CN" altLang="en-US" dirty="0"/>
                  <a:t>贝叶斯定理：</a:t>
                </a:r>
                <a14:m>
                  <m:oMath xmlns:m="http://schemas.openxmlformats.org/officeDocument/2006/math">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𝑊</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𝐷</m:t>
                    </m:r>
                    <m:r>
                      <a:rPr lang="en-US" altLang="zh-CN" i="1" dirty="0">
                        <a:latin typeface="Cambria Math" panose="02040503050406030204" charset="0"/>
                        <a:cs typeface="Cambria Math" panose="02040503050406030204" charset="0"/>
                      </a:rPr>
                      <m:t>)=</m:t>
                    </m:r>
                    <m:f>
                      <m:fPr>
                        <m:ctrlPr>
                          <a:rPr lang="en-US" altLang="zh-CN" i="1" dirty="0">
                            <a:latin typeface="Cambria Math" panose="02040503050406030204" charset="0"/>
                            <a:cs typeface="Cambria Math" panose="02040503050406030204" charset="0"/>
                          </a:rPr>
                        </m:ctrlPr>
                      </m:fPr>
                      <m:num>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𝐷</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𝑊</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𝑊</m:t>
                        </m:r>
                        <m:r>
                          <a:rPr lang="en-US" altLang="zh-CN" i="1" dirty="0">
                            <a:latin typeface="Cambria Math" panose="02040503050406030204" charset="0"/>
                            <a:cs typeface="Cambria Math" panose="02040503050406030204" charset="0"/>
                          </a:rPr>
                          <m:t>)</m:t>
                        </m:r>
                      </m:num>
                      <m:den>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𝐷</m:t>
                        </m:r>
                        <m:r>
                          <a:rPr lang="en-US" altLang="zh-CN" i="1" dirty="0">
                            <a:latin typeface="Cambria Math" panose="02040503050406030204" charset="0"/>
                            <a:cs typeface="Cambria Math" panose="02040503050406030204" charset="0"/>
                          </a:rPr>
                          <m:t>)</m:t>
                        </m:r>
                      </m:den>
                    </m:f>
                    <m:r>
                      <a:rPr lang="en-US" altLang="zh-CN" i="1" dirty="0">
                        <a:latin typeface="Cambria Math" panose="02040503050406030204" charset="0"/>
                        <a:cs typeface="Cambria Math" panose="02040503050406030204" charset="0"/>
                      </a:rPr>
                      <m:t>=</m:t>
                    </m:r>
                    <m:f>
                      <m:fPr>
                        <m:ctrlPr>
                          <a:rPr lang="en-US" altLang="zh-CN" i="1" dirty="0">
                            <a:latin typeface="Cambria Math" panose="02040503050406030204" charset="0"/>
                            <a:cs typeface="Cambria Math" panose="02040503050406030204" charset="0"/>
                          </a:rPr>
                        </m:ctrlPr>
                      </m:fPr>
                      <m:num>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𝐷</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𝑊</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𝑊</m:t>
                        </m:r>
                        <m:r>
                          <a:rPr lang="en-US" altLang="zh-CN" i="1" dirty="0">
                            <a:latin typeface="Cambria Math" panose="02040503050406030204" charset="0"/>
                            <a:cs typeface="Cambria Math" panose="02040503050406030204" charset="0"/>
                          </a:rPr>
                          <m:t>)</m:t>
                        </m:r>
                      </m:num>
                      <m:den>
                        <m:nary>
                          <m:naryPr>
                            <m:limLoc m:val="subSup"/>
                            <m:ctrlPr>
                              <a:rPr lang="en-US" altLang="zh-CN" i="1" dirty="0">
                                <a:latin typeface="Cambria Math" panose="02040503050406030204" charset="0"/>
                                <a:cs typeface="Cambria Math" panose="02040503050406030204" charset="0"/>
                              </a:rPr>
                            </m:ctrlPr>
                          </m:naryPr>
                          <m:sub>
                            <m:r>
                              <a:rPr lang="en-US" altLang="zh-CN" i="1" dirty="0">
                                <a:latin typeface="Cambria Math" panose="02040503050406030204" charset="0"/>
                                <a:cs typeface="Cambria Math" panose="02040503050406030204" charset="0"/>
                              </a:rPr>
                              <m:t>𝑤</m:t>
                            </m:r>
                          </m:sub>
                          <m:sup>
                            <m:r>
                              <a:rPr lang="en-US" altLang="zh-CN" i="1" dirty="0">
                                <a:latin typeface="Cambria Math" panose="02040503050406030204" charset="0"/>
                                <a:cs typeface="Cambria Math" panose="02040503050406030204" charset="0"/>
                              </a:rPr>
                              <m:t> </m:t>
                            </m:r>
                          </m:sup>
                          <m:e>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𝐷</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𝑊</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𝑊</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𝑑𝑊</m:t>
                            </m:r>
                          </m:e>
                        </m:nary>
                      </m:den>
                    </m:f>
                  </m:oMath>
                </a14:m>
                <a:endParaRPr lang="en-US" altLang="zh-CN" i="1" dirty="0">
                  <a:latin typeface="Cambria Math" panose="02040503050406030204" charset="0"/>
                  <a:cs typeface="Cambria Math" panose="02040503050406030204" charset="0"/>
                </a:endParaRPr>
              </a:p>
              <a:p>
                <a:pPr marL="0" indent="0">
                  <a:buNone/>
                </a:pPr>
                <a14:m>
                  <m:oMath xmlns:m="http://schemas.openxmlformats.org/officeDocument/2006/math">
                    <m:r>
                      <a:rPr lang="en-US" altLang="zh-CN" i="1" dirty="0">
                        <a:latin typeface="Cambria Math" panose="02040503050406030204" charset="0"/>
                        <a:cs typeface="Cambria Math" panose="02040503050406030204" charset="0"/>
                      </a:rPr>
                      <m:t>∎</m:t>
                    </m:r>
                  </m:oMath>
                </a14:m>
                <a:r>
                  <a:rPr lang="zh-CN" altLang="en-US" dirty="0"/>
                  <a:t>第一步：假设权重的先验分布为高斯，</a:t>
                </a:r>
                <a:r>
                  <a:rPr lang="en-US" altLang="zh-CN" dirty="0"/>
                  <a:t>P(W)</a:t>
                </a:r>
                <a:r>
                  <a:rPr lang="en-US" altLang="zh-CN" dirty="0">
                    <a:solidFill>
                      <a:srgbClr val="FF0000"/>
                    </a:solidFill>
                  </a:rPr>
                  <a:t>√</a:t>
                </a:r>
                <a:endParaRPr lang="en-US" altLang="zh-CN" dirty="0">
                  <a:solidFill>
                    <a:srgbClr val="FF0000"/>
                  </a:solidFill>
                </a:endParaRPr>
              </a:p>
              <a:p>
                <a:pPr marL="0" indent="0">
                  <a:buNone/>
                </a:pP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m:t>
                    </m:r>
                  </m:oMath>
                </a14:m>
                <a:r>
                  <a:rPr lang="zh-CN" altLang="en-US" dirty="0">
                    <a:solidFill>
                      <a:schemeClr val="tx1"/>
                    </a:solidFill>
                  </a:rPr>
                  <a:t>第二步：</a:t>
                </a:r>
                <a:r>
                  <a:rPr lang="en-US" altLang="zh-CN" dirty="0">
                    <a:solidFill>
                      <a:schemeClr val="tx1"/>
                    </a:solidFill>
                  </a:rPr>
                  <a:t>P(D|W) </a:t>
                </a:r>
                <a:r>
                  <a:rPr lang="en-US" altLang="zh-CN" dirty="0">
                    <a:solidFill>
                      <a:srgbClr val="FF0000"/>
                    </a:solidFill>
                    <a:sym typeface="+mn-ea"/>
                  </a:rPr>
                  <a:t>√</a:t>
                </a:r>
                <a:endParaRPr lang="en-US" altLang="zh-CN" dirty="0">
                  <a:solidFill>
                    <a:schemeClr val="tx1"/>
                  </a:solidFill>
                </a:endParaRPr>
              </a:p>
              <a:p>
                <a:pPr marL="0" indent="0">
                  <a:buNone/>
                </a:pPr>
                <a:r>
                  <a:rPr lang="en-US" altLang="zh-CN" dirty="0">
                    <a:solidFill>
                      <a:schemeClr val="tx1"/>
                    </a:solidFill>
                  </a:rPr>
                  <a:t>	P(D|W)=</a:t>
                </a:r>
                <a14:m>
                  <m:oMath xmlns:m="http://schemas.openxmlformats.org/officeDocument/2006/math">
                    <m:nary>
                      <m:naryPr>
                        <m:chr m:val="∏"/>
                        <m:limLoc m:val="undOvr"/>
                        <m:supHide m:val="on"/>
                        <m:ctrlPr>
                          <a:rPr lang="en-US" altLang="zh-CN" i="1" dirty="0">
                            <a:solidFill>
                              <a:schemeClr val="tx1"/>
                            </a:solidFill>
                            <a:latin typeface="Cambria Math" panose="02040503050406030204" charset="0"/>
                            <a:cs typeface="Cambria Math" panose="02040503050406030204" charset="0"/>
                          </a:rPr>
                        </m:ctrlPr>
                      </m:naryPr>
                      <m:sub>
                        <m:r>
                          <a:rPr lang="en-US" altLang="zh-CN" i="1" dirty="0">
                            <a:solidFill>
                              <a:schemeClr val="tx1"/>
                            </a:solidFill>
                            <a:latin typeface="Cambria Math" panose="02040503050406030204" charset="0"/>
                            <a:cs typeface="Cambria Math" panose="02040503050406030204" charset="0"/>
                          </a:rPr>
                          <m:t>𝑖</m:t>
                        </m:r>
                      </m:sub>
                      <m:sup/>
                      <m:e>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𝑦</m:t>
                            </m:r>
                          </m:e>
                          <m:sub>
                            <m:r>
                              <a:rPr lang="en-US" altLang="zh-CN" i="1" dirty="0">
                                <a:solidFill>
                                  <a:schemeClr val="tx1"/>
                                </a:solidFill>
                                <a:latin typeface="Cambria Math" panose="02040503050406030204" charset="0"/>
                                <a:cs typeface="Cambria Math" panose="02040503050406030204" charset="0"/>
                              </a:rPr>
                              <m:t>𝑖</m:t>
                            </m:r>
                          </m:sub>
                        </m:sSub>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𝑊</m:t>
                        </m:r>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𝑋</m:t>
                            </m:r>
                          </m:e>
                          <m:sub>
                            <m:r>
                              <a:rPr lang="en-US" altLang="zh-CN" i="1" dirty="0">
                                <a:solidFill>
                                  <a:schemeClr val="tx1"/>
                                </a:solidFill>
                                <a:latin typeface="Cambria Math" panose="02040503050406030204" charset="0"/>
                                <a:cs typeface="Cambria Math" panose="02040503050406030204" charset="0"/>
                              </a:rPr>
                              <m:t>𝑖</m:t>
                            </m:r>
                          </m:sub>
                        </m:sSub>
                        <m:r>
                          <a:rPr lang="en-US" altLang="zh-CN" i="1" dirty="0">
                            <a:solidFill>
                              <a:schemeClr val="tx1"/>
                            </a:solidFill>
                            <a:latin typeface="Cambria Math" panose="02040503050406030204" charset="0"/>
                            <a:cs typeface="Cambria Math" panose="02040503050406030204" charset="0"/>
                          </a:rPr>
                          <m:t>)</m:t>
                        </m:r>
                      </m:e>
                    </m:nary>
                  </m:oMath>
                </a14:m>
                <a:endParaRPr lang="en-US" altLang="zh-CN" i="1" dirty="0">
                  <a:solidFill>
                    <a:schemeClr val="tx1"/>
                  </a:solidFill>
                  <a:latin typeface="Cambria Math" panose="02040503050406030204" charset="0"/>
                  <a:cs typeface="Cambria Math" panose="02040503050406030204" charset="0"/>
                </a:endParaRPr>
              </a:p>
              <a:p>
                <a:pPr marL="0" indent="0">
                  <a:buNone/>
                </a:pPr>
                <a:r>
                  <a:rPr lang="zh-CN" altLang="en-US" dirty="0">
                    <a:solidFill>
                      <a:schemeClr val="tx1"/>
                    </a:solidFill>
                  </a:rPr>
                  <a:t>根据</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𝑦</m:t>
                        </m:r>
                      </m:e>
                      <m:sub>
                        <m:r>
                          <a:rPr lang="en-US" altLang="zh-CN" i="1" dirty="0">
                            <a:solidFill>
                              <a:schemeClr val="tx1"/>
                            </a:solidFill>
                            <a:latin typeface="Cambria Math" panose="02040503050406030204" charset="0"/>
                            <a:cs typeface="Cambria Math" panose="02040503050406030204" charset="0"/>
                          </a:rPr>
                          <m:t>𝑖</m:t>
                        </m:r>
                      </m:sub>
                    </m:sSub>
                  </m:oMath>
                </a14:m>
                <a:r>
                  <a:rPr lang="zh-CN" altLang="en-US" dirty="0">
                    <a:solidFill>
                      <a:schemeClr val="tx1"/>
                    </a:solidFill>
                    <a:latin typeface="Cambria Math" panose="02040503050406030204" charset="0"/>
                    <a:cs typeface="Cambria Math" panose="02040503050406030204" charset="0"/>
                  </a:rPr>
                  <a:t>的类型，可将</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𝑦</m:t>
                        </m:r>
                      </m:e>
                      <m:sub>
                        <m:r>
                          <a:rPr lang="en-US" altLang="zh-CN" i="1" dirty="0">
                            <a:solidFill>
                              <a:schemeClr val="tx1"/>
                            </a:solidFill>
                            <a:latin typeface="Cambria Math" panose="02040503050406030204" charset="0"/>
                            <a:cs typeface="Cambria Math" panose="02040503050406030204" charset="0"/>
                          </a:rPr>
                          <m:t>𝑖</m:t>
                        </m:r>
                      </m:sub>
                    </m:sSub>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𝑊</m:t>
                    </m:r>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𝑋</m:t>
                        </m:r>
                      </m:e>
                      <m:sub>
                        <m:r>
                          <a:rPr lang="en-US" altLang="zh-CN" i="1" dirty="0">
                            <a:solidFill>
                              <a:schemeClr val="tx1"/>
                            </a:solidFill>
                            <a:latin typeface="Cambria Math" panose="02040503050406030204" charset="0"/>
                            <a:cs typeface="Cambria Math" panose="02040503050406030204" charset="0"/>
                          </a:rPr>
                          <m:t>𝑖</m:t>
                        </m:r>
                      </m:sub>
                    </m:sSub>
                    <m:r>
                      <a:rPr lang="en-US" altLang="zh-CN" i="1" dirty="0">
                        <a:solidFill>
                          <a:schemeClr val="tx1"/>
                        </a:solidFill>
                        <a:latin typeface="Cambria Math" panose="02040503050406030204" charset="0"/>
                        <a:cs typeface="Cambria Math" panose="02040503050406030204" charset="0"/>
                      </a:rPr>
                      <m:t>)</m:t>
                    </m:r>
                  </m:oMath>
                </a14:m>
                <a:r>
                  <a:rPr lang="zh-CN" altLang="en-US" dirty="0">
                    <a:solidFill>
                      <a:schemeClr val="tx1"/>
                    </a:solidFill>
                    <a:latin typeface="Cambria Math" panose="02040503050406030204" charset="0"/>
                    <a:cs typeface="Cambria Math" panose="02040503050406030204" charset="0"/>
                  </a:rPr>
                  <a:t>分为连续的和离散的，离散的可以</a:t>
                </a:r>
                <a:endParaRPr lang="zh-CN" altLang="en-US" dirty="0">
                  <a:solidFill>
                    <a:schemeClr val="tx1"/>
                  </a:solidFill>
                  <a:latin typeface="Cambria Math" panose="02040503050406030204" charset="0"/>
                  <a:cs typeface="Cambria Math" panose="02040503050406030204" charset="0"/>
                </a:endParaRPr>
              </a:p>
              <a:p>
                <a:pPr marL="0" indent="0">
                  <a:buNone/>
                </a:pPr>
                <a:r>
                  <a:rPr lang="zh-CN" altLang="en-US" dirty="0">
                    <a:solidFill>
                      <a:schemeClr val="tx1"/>
                    </a:solidFill>
                    <a:latin typeface="Cambria Math" panose="02040503050406030204" charset="0"/>
                    <a:cs typeface="Cambria Math" panose="02040503050406030204" charset="0"/>
                  </a:rPr>
                  <a:t>通过</a:t>
                </a:r>
                <a:r>
                  <a:rPr lang="en-US" altLang="zh-CN" dirty="0">
                    <a:solidFill>
                      <a:schemeClr val="tx1"/>
                    </a:solidFill>
                    <a:latin typeface="Cambria Math" panose="02040503050406030204" charset="0"/>
                    <a:cs typeface="Cambria Math" panose="02040503050406030204" charset="0"/>
                  </a:rPr>
                  <a:t>softmax</a:t>
                </a:r>
                <a:r>
                  <a:rPr lang="zh-CN" altLang="en-US" dirty="0">
                    <a:solidFill>
                      <a:schemeClr val="tx1"/>
                    </a:solidFill>
                    <a:latin typeface="Cambria Math" panose="02040503050406030204" charset="0"/>
                    <a:cs typeface="Cambria Math" panose="02040503050406030204" charset="0"/>
                  </a:rPr>
                  <a:t>计算，连续的就假定其为高斯分布</a:t>
                </a:r>
                <a:r>
                  <a:rPr lang="en-US" altLang="zh-CN" dirty="0">
                    <a:solidFill>
                      <a:schemeClr val="tx1"/>
                    </a:solidFill>
                    <a:latin typeface="Cambria Math" panose="02040503050406030204" charset="0"/>
                    <a:cs typeface="Cambria Math" panose="02040503050406030204" charset="0"/>
                  </a:rPr>
                  <a:t>: </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𝑁</m:t>
                    </m:r>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𝑦</m:t>
                        </m:r>
                      </m:e>
                      <m:sub>
                        <m:r>
                          <a:rPr lang="en-US" altLang="zh-CN" i="1" dirty="0">
                            <a:solidFill>
                              <a:schemeClr val="tx1"/>
                            </a:solidFill>
                            <a:latin typeface="Cambria Math" panose="02040503050406030204" charset="0"/>
                            <a:cs typeface="Cambria Math" panose="02040503050406030204" charset="0"/>
                          </a:rPr>
                          <m:t>𝑖</m:t>
                        </m:r>
                      </m:sub>
                    </m:sSub>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𝑓</m:t>
                        </m:r>
                      </m:e>
                      <m:sub>
                        <m:r>
                          <a:rPr lang="en-US" altLang="zh-CN" i="1" dirty="0">
                            <a:solidFill>
                              <a:schemeClr val="tx1"/>
                            </a:solidFill>
                            <a:latin typeface="Cambria Math" panose="02040503050406030204" charset="0"/>
                            <a:cs typeface="Cambria Math" panose="02040503050406030204" charset="0"/>
                          </a:rPr>
                          <m:t>𝑊</m:t>
                        </m:r>
                      </m:sub>
                    </m:sSub>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𝑋</m:t>
                        </m:r>
                      </m:e>
                      <m:sub>
                        <m:r>
                          <a:rPr lang="en-US" altLang="zh-CN" i="1" dirty="0">
                            <a:solidFill>
                              <a:schemeClr val="tx1"/>
                            </a:solidFill>
                            <a:latin typeface="Cambria Math" panose="02040503050406030204" charset="0"/>
                            <a:cs typeface="Cambria Math" panose="02040503050406030204" charset="0"/>
                          </a:rPr>
                          <m:t>𝑖</m:t>
                        </m:r>
                      </m:sub>
                    </m:sSub>
                    <m:r>
                      <a:rPr lang="en-US" altLang="zh-CN" i="1" dirty="0">
                        <a:solidFill>
                          <a:schemeClr val="tx1"/>
                        </a:solidFill>
                        <a:latin typeface="Cambria Math" panose="02040503050406030204" charset="0"/>
                        <a:cs typeface="Cambria Math" panose="02040503050406030204" charset="0"/>
                      </a:rPr>
                      <m:t>),</m:t>
                    </m:r>
                    <m:sSup>
                      <m:sSupPr>
                        <m:ctrlPr>
                          <a:rPr lang="en-US" altLang="zh-CN" i="1" dirty="0">
                            <a:solidFill>
                              <a:schemeClr val="tx1"/>
                            </a:solidFill>
                            <a:latin typeface="Cambria Math" panose="02040503050406030204" charset="0"/>
                            <a:cs typeface="Cambria Math" panose="02040503050406030204" charset="0"/>
                          </a:rPr>
                        </m:ctrlPr>
                      </m:sSupPr>
                      <m:e>
                        <m:r>
                          <a:rPr lang="en-US" altLang="zh-CN" i="1" dirty="0">
                            <a:solidFill>
                              <a:schemeClr val="tx1"/>
                            </a:solidFill>
                            <a:latin typeface="Cambria Math" panose="02040503050406030204" charset="0"/>
                            <a:cs typeface="Cambria Math" panose="02040503050406030204" charset="0"/>
                          </a:rPr>
                          <m:t>𝜎</m:t>
                        </m:r>
                      </m:e>
                      <m:sup>
                        <m:r>
                          <a:rPr lang="en-US" altLang="zh-CN" i="1" dirty="0">
                            <a:solidFill>
                              <a:schemeClr val="tx1"/>
                            </a:solidFill>
                            <a:latin typeface="Cambria Math" panose="02040503050406030204" charset="0"/>
                            <a:cs typeface="Cambria Math" panose="02040503050406030204" charset="0"/>
                          </a:rPr>
                          <m:t>2</m:t>
                        </m:r>
                      </m:sup>
                    </m:sSup>
                    <m:r>
                      <a:rPr lang="en-US" altLang="zh-CN" i="1" dirty="0">
                        <a:solidFill>
                          <a:schemeClr val="tx1"/>
                        </a:solidFill>
                        <a:latin typeface="Cambria Math" panose="02040503050406030204" charset="0"/>
                        <a:cs typeface="Cambria Math" panose="02040503050406030204" charset="0"/>
                      </a:rPr>
                      <m:t>)</m:t>
                    </m:r>
                  </m:oMath>
                </a14:m>
                <a:endParaRPr lang="en-US" altLang="zh-CN" i="1" dirty="0">
                  <a:solidFill>
                    <a:schemeClr val="tx1"/>
                  </a:solidFill>
                  <a:latin typeface="Cambria Math" panose="02040503050406030204" charset="0"/>
                  <a:cs typeface="Cambria Math" panose="02040503050406030204" charset="0"/>
                </a:endParaRPr>
              </a:p>
              <a:p>
                <a:pPr marL="0" indent="0">
                  <a:buNone/>
                </a:pP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m:t>
                    </m:r>
                  </m:oMath>
                </a14:m>
                <a:r>
                  <a:rPr lang="zh-CN" altLang="en-US" dirty="0">
                    <a:solidFill>
                      <a:schemeClr val="tx1"/>
                    </a:solidFill>
                    <a:latin typeface="Cambria Math" panose="02040503050406030204" charset="0"/>
                    <a:cs typeface="Cambria Math" panose="02040503050406030204" charset="0"/>
                  </a:rPr>
                  <a:t>第三步：</a:t>
                </a:r>
                <a14:m>
                  <m:oMath xmlns:m="http://schemas.openxmlformats.org/officeDocument/2006/math">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𝐷</m:t>
                    </m:r>
                    <m:r>
                      <a:rPr lang="en-US" altLang="zh-CN" i="1" dirty="0">
                        <a:latin typeface="Cambria Math" panose="02040503050406030204" charset="0"/>
                        <a:cs typeface="Cambria Math" panose="02040503050406030204" charset="0"/>
                      </a:rPr>
                      <m:t>)</m:t>
                    </m:r>
                  </m:oMath>
                </a14:m>
                <a:r>
                  <a:rPr lang="en-US" altLang="zh-CN" dirty="0">
                    <a:solidFill>
                      <a:schemeClr val="tx1"/>
                    </a:solidFill>
                    <a:latin typeface="Cambria Math" panose="02040503050406030204" charset="0"/>
                    <a:cs typeface="Cambria Math" panose="02040503050406030204" charset="0"/>
                  </a:rPr>
                  <a:t>=</a:t>
                </a:r>
                <a14:m>
                  <m:oMath xmlns:m="http://schemas.openxmlformats.org/officeDocument/2006/math">
                    <m:nary>
                      <m:naryPr>
                        <m:limLoc m:val="subSup"/>
                        <m:ctrlPr>
                          <a:rPr lang="en-US" altLang="zh-CN" i="1" dirty="0">
                            <a:latin typeface="Cambria Math" panose="02040503050406030204" charset="0"/>
                            <a:cs typeface="Cambria Math" panose="02040503050406030204" charset="0"/>
                          </a:rPr>
                        </m:ctrlPr>
                      </m:naryPr>
                      <m:sub>
                        <m:r>
                          <a:rPr lang="en-US" altLang="zh-CN" i="1" dirty="0">
                            <a:latin typeface="Cambria Math" panose="02040503050406030204" charset="0"/>
                            <a:cs typeface="Cambria Math" panose="02040503050406030204" charset="0"/>
                          </a:rPr>
                          <m:t>𝑤</m:t>
                        </m:r>
                      </m:sub>
                      <m:sup>
                        <m:r>
                          <a:rPr lang="en-US" altLang="zh-CN" i="1" dirty="0">
                            <a:latin typeface="Cambria Math" panose="02040503050406030204" charset="0"/>
                            <a:cs typeface="Cambria Math" panose="02040503050406030204" charset="0"/>
                          </a:rPr>
                          <m:t> </m:t>
                        </m:r>
                      </m:sup>
                      <m:e>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𝐷</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𝑊</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𝑊</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𝑑𝑊</m:t>
                        </m:r>
                      </m:e>
                    </m:nary>
                  </m:oMath>
                </a14:m>
                <a:endParaRPr lang="en-US" altLang="zh-CN" i="1" dirty="0">
                  <a:latin typeface="Cambria Math" panose="02040503050406030204" charset="0"/>
                  <a:cs typeface="Cambria Math" panose="02040503050406030204" charset="0"/>
                </a:endParaRPr>
              </a:p>
              <a:p>
                <a:pPr marL="0" indent="0">
                  <a:buNone/>
                </a:pPr>
                <a:r>
                  <a:rPr lang="en-US" altLang="zh-CN" dirty="0">
                    <a:solidFill>
                      <a:schemeClr val="tx1"/>
                    </a:solidFill>
                    <a:latin typeface="Cambria Math" panose="02040503050406030204" charset="0"/>
                    <a:cs typeface="Cambria Math" panose="02040503050406030204" charset="0"/>
                  </a:rPr>
                  <a:t>	</a:t>
                </a:r>
                <a:r>
                  <a:rPr lang="zh-CN" altLang="en-US" dirty="0">
                    <a:solidFill>
                      <a:schemeClr val="tx1"/>
                    </a:solidFill>
                    <a:latin typeface="Cambria Math" panose="02040503050406030204" charset="0"/>
                    <a:cs typeface="Cambria Math" panose="02040503050406030204" charset="0"/>
                  </a:rPr>
                  <a:t>过于复杂，无法精确计算，近似算法有变分推断、</a:t>
                </a:r>
                <a:r>
                  <a:rPr lang="en-US" altLang="zh-CN" dirty="0">
                    <a:solidFill>
                      <a:schemeClr val="tx1"/>
                    </a:solidFill>
                    <a:latin typeface="Cambria Math" panose="02040503050406030204" charset="0"/>
                    <a:cs typeface="Cambria Math" panose="02040503050406030204" charset="0"/>
                  </a:rPr>
                  <a:t>MCMC</a:t>
                </a:r>
                <a:r>
                  <a:rPr lang="zh-CN" altLang="en-US" dirty="0">
                    <a:solidFill>
                      <a:schemeClr val="tx1"/>
                    </a:solidFill>
                    <a:latin typeface="Cambria Math" panose="02040503050406030204" charset="0"/>
                    <a:cs typeface="Cambria Math" panose="02040503050406030204" charset="0"/>
                  </a:rPr>
                  <a:t>、</a:t>
                </a:r>
                <a:r>
                  <a:rPr lang="en-US" altLang="zh-CN" dirty="0">
                    <a:solidFill>
                      <a:schemeClr val="tx1"/>
                    </a:solidFill>
                    <a:latin typeface="Cambria Math" panose="02040503050406030204" charset="0"/>
                    <a:cs typeface="Cambria Math" panose="02040503050406030204" charset="0"/>
                  </a:rPr>
                  <a:t>MCDropout</a:t>
                </a:r>
                <a:endParaRPr lang="en-US" altLang="zh-CN" dirty="0">
                  <a:solidFill>
                    <a:schemeClr val="tx1"/>
                  </a:solidFill>
                  <a:latin typeface="Cambria Math" panose="02040503050406030204" charset="0"/>
                  <a:cs typeface="Cambria Math" panose="02040503050406030204" charset="0"/>
                </a:endParaRPr>
              </a:p>
            </p:txBody>
          </p:sp>
        </mc:Choice>
        <mc:Fallback>
          <p:sp>
            <p:nvSpPr>
              <p:cNvPr id="2" name="内容占位符 1"/>
              <p:cNvSpPr>
                <a:spLocks noRot="1" noChangeAspect="1" noMove="1" noResize="1" noEditPoints="1" noAdjustHandles="1" noChangeArrowheads="1" noChangeShapeType="1" noTextEdit="1"/>
              </p:cNvSpPr>
              <p:nvPr>
                <p:ph idx="1"/>
                <p:custDataLst>
                  <p:tags r:id="rId2"/>
                </p:custDataLst>
              </p:nvPr>
            </p:nvSpPr>
            <p:spPr>
              <a:xfrm>
                <a:off x="608330" y="1104265"/>
                <a:ext cx="10968990" cy="5145405"/>
              </a:xfr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标题 2"/>
              <p:cNvSpPr>
                <a:spLocks noGrp="1"/>
              </p:cNvSpPr>
              <p:nvPr>
                <p:custDataLst>
                  <p:tags r:id="rId4"/>
                </p:custDataLst>
              </p:nvPr>
            </p:nvSpPr>
            <p:spPr>
              <a:xfrm>
                <a:off x="608400" y="264865"/>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latin typeface="华文新魏" panose="02010800040101010101" charset="-122"/>
                    <a:ea typeface="华文新魏" panose="02010800040101010101" charset="-122"/>
                  </a:rPr>
                  <a:t>计算后验分布</a:t>
                </a:r>
                <a:r>
                  <a:rPr lang="en-US" altLang="zh-CN" sz="2800">
                    <a:latin typeface="华文新魏" panose="02010800040101010101" charset="-122"/>
                    <a:ea typeface="华文新魏" panose="02010800040101010101" charset="-122"/>
                  </a:rPr>
                  <a:t>P(</a:t>
                </a:r>
                <a14:m>
                  <m:oMath xmlns:m="http://schemas.openxmlformats.org/officeDocument/2006/math">
                    <m:r>
                      <a:rPr lang="en-US" altLang="zh-CN" sz="2800" i="1">
                        <a:latin typeface="Cambria Math" panose="02040503050406030204" charset="0"/>
                        <a:ea typeface="华文新魏" panose="02010800040101010101" charset="-122"/>
                        <a:cs typeface="Cambria Math" panose="02040503050406030204" charset="0"/>
                      </a:rPr>
                      <m:t>𝑾</m:t>
                    </m:r>
                  </m:oMath>
                </a14:m>
                <a:r>
                  <a:rPr lang="en-US" altLang="zh-CN" sz="2800">
                    <a:latin typeface="华文新魏" panose="02010800040101010101" charset="-122"/>
                    <a:ea typeface="华文新魏" panose="02010800040101010101" charset="-122"/>
                  </a:rPr>
                  <a:t>|D)</a:t>
                </a:r>
                <a:endParaRPr lang="en-US" altLang="zh-CN" sz="2800">
                  <a:latin typeface="华文新魏" panose="02010800040101010101" charset="-122"/>
                  <a:ea typeface="华文新魏" panose="02010800040101010101" charset="-122"/>
                </a:endParaRPr>
              </a:p>
            </p:txBody>
          </p:sp>
        </mc:Choice>
        <mc:Fallback>
          <p:sp>
            <p:nvSpPr>
              <p:cNvPr id="4" name="标题 2"/>
              <p:cNvSpPr>
                <a:spLocks noRot="1" noChangeAspect="1" noMove="1" noResize="1" noEditPoints="1" noAdjustHandles="1" noChangeArrowheads="1" noChangeShapeType="1" noTextEdit="1"/>
              </p:cNvSpPr>
              <p:nvPr>
                <p:custDataLst>
                  <p:tags r:id="rId5"/>
                </p:custDataLst>
              </p:nvPr>
            </p:nvSpPr>
            <p:spPr>
              <a:xfrm>
                <a:off x="608400" y="264865"/>
                <a:ext cx="10969200" cy="705600"/>
              </a:xfrm>
              <a:prstGeom prst="rect">
                <a:avLst/>
              </a:prstGeom>
              <a:blipFill rotWithShape="1">
                <a:blip r:embed="rId6"/>
                <a:stretch>
                  <a:fillRect l="-1" t="-10" r="3" b="26"/>
                </a:stretch>
              </a:blipFill>
            </p:spPr>
            <p:txBody>
              <a:bodyPr/>
              <a:lstStyle/>
              <a:p>
                <a:r>
                  <a:rPr lang="zh-CN" altLang="en-US">
                    <a:noFill/>
                  </a:rPr>
                  <a:t> </a:t>
                </a:r>
              </a:p>
            </p:txBody>
          </p:sp>
        </mc:Fallback>
      </mc:AlternateContent>
      <p:pic>
        <p:nvPicPr>
          <p:cNvPr id="5" name="图片 4"/>
          <p:cNvPicPr>
            <a:picLocks noChangeAspect="1"/>
          </p:cNvPicPr>
          <p:nvPr/>
        </p:nvPicPr>
        <p:blipFill>
          <a:blip r:embed="rId7"/>
          <a:stretch>
            <a:fillRect/>
          </a:stretch>
        </p:blipFill>
        <p:spPr>
          <a:xfrm>
            <a:off x="8123555" y="620395"/>
            <a:ext cx="2895600" cy="2839085"/>
          </a:xfrm>
          <a:prstGeom prst="rect">
            <a:avLst/>
          </a:prstGeom>
        </p:spPr>
      </p:pic>
      <p:sp>
        <p:nvSpPr>
          <p:cNvPr id="6" name="文本框 5"/>
          <p:cNvSpPr txBox="1"/>
          <p:nvPr/>
        </p:nvSpPr>
        <p:spPr>
          <a:xfrm>
            <a:off x="8394065" y="3479800"/>
            <a:ext cx="713740" cy="368300"/>
          </a:xfrm>
          <a:prstGeom prst="rect">
            <a:avLst/>
          </a:prstGeom>
          <a:noFill/>
        </p:spPr>
        <p:txBody>
          <a:bodyPr wrap="square" rtlCol="0">
            <a:spAutoFit/>
          </a:bodyPr>
          <a:p>
            <a:r>
              <a:rPr lang="zh-CN" altLang="en-US"/>
              <a:t>先验</a:t>
            </a:r>
            <a:endParaRPr lang="zh-CN" altLang="en-US"/>
          </a:p>
        </p:txBody>
      </p:sp>
      <p:sp>
        <p:nvSpPr>
          <p:cNvPr id="7" name="文本框 6"/>
          <p:cNvSpPr txBox="1"/>
          <p:nvPr/>
        </p:nvSpPr>
        <p:spPr>
          <a:xfrm>
            <a:off x="9852660" y="3479800"/>
            <a:ext cx="713740" cy="368300"/>
          </a:xfrm>
          <a:prstGeom prst="rect">
            <a:avLst/>
          </a:prstGeom>
          <a:noFill/>
        </p:spPr>
        <p:txBody>
          <a:bodyPr wrap="square" rtlCol="0">
            <a:spAutoFit/>
          </a:bodyPr>
          <a:p>
            <a:r>
              <a:rPr lang="zh-CN" altLang="en-US"/>
              <a:t>后验</a:t>
            </a:r>
            <a:endParaRPr lang="zh-CN" altLang="en-US"/>
          </a:p>
        </p:txBody>
      </p:sp>
      <p:sp>
        <p:nvSpPr>
          <p:cNvPr id="9" name="文本框 8"/>
          <p:cNvSpPr txBox="1"/>
          <p:nvPr/>
        </p:nvSpPr>
        <p:spPr>
          <a:xfrm>
            <a:off x="7742555" y="6369685"/>
            <a:ext cx="3909060" cy="245110"/>
          </a:xfrm>
          <a:prstGeom prst="rect">
            <a:avLst/>
          </a:prstGeom>
          <a:noFill/>
        </p:spPr>
        <p:txBody>
          <a:bodyPr wrap="square" rtlCol="0">
            <a:spAutoFit/>
          </a:bodyPr>
          <a:p>
            <a:r>
              <a:rPr lang="zh-CN" altLang="en-US" sz="1000"/>
              <a:t>图片来源：</a:t>
            </a:r>
            <a:r>
              <a:rPr lang="zh-CN" altLang="en-US" sz="1000" dirty="0">
                <a:sym typeface="+mn-ea"/>
              </a:rPr>
              <a:t>An Attempt At Demystifying Bayesian Deep Learning</a:t>
            </a:r>
            <a:endParaRPr lang="zh-CN" altLang="en-US" sz="1000"/>
          </a:p>
        </p:txBody>
      </p:sp>
      <p:cxnSp>
        <p:nvCxnSpPr>
          <p:cNvPr id="3" name="直接箭头连接符 2"/>
          <p:cNvCxnSpPr/>
          <p:nvPr/>
        </p:nvCxnSpPr>
        <p:spPr>
          <a:xfrm>
            <a:off x="9043670" y="1952625"/>
            <a:ext cx="571500" cy="9525"/>
          </a:xfrm>
          <a:prstGeom prst="straightConnector1">
            <a:avLst/>
          </a:prstGeom>
          <a:ln w="38100">
            <a:tailEnd type="arrow" w="med" len="med"/>
          </a:ln>
        </p:spPr>
        <p:style>
          <a:lnRef idx="3">
            <a:schemeClr val="accent4"/>
          </a:lnRef>
          <a:fillRef idx="0">
            <a:schemeClr val="accent4"/>
          </a:fillRef>
          <a:effectRef idx="2">
            <a:schemeClr val="accent4"/>
          </a:effectRef>
          <a:fontRef idx="minor">
            <a:schemeClr val="tx1"/>
          </a:fontRef>
        </p:style>
      </p:cxnSp>
    </p:spTree>
    <p:custDataLst>
      <p:tags r:id="rId8"/>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0"/>
            <a:ext cx="6801485" cy="3950335"/>
          </a:xfrm>
          <a:prstGeom prst="rect">
            <a:avLst/>
          </a:prstGeom>
        </p:spPr>
      </p:pic>
      <p:pic>
        <p:nvPicPr>
          <p:cNvPr id="3" name="图片 2"/>
          <p:cNvPicPr>
            <a:picLocks noChangeAspect="1"/>
          </p:cNvPicPr>
          <p:nvPr/>
        </p:nvPicPr>
        <p:blipFill>
          <a:blip r:embed="rId2"/>
          <a:stretch>
            <a:fillRect/>
          </a:stretch>
        </p:blipFill>
        <p:spPr>
          <a:xfrm>
            <a:off x="6978650" y="125730"/>
            <a:ext cx="4525010" cy="2920365"/>
          </a:xfrm>
          <a:prstGeom prst="rect">
            <a:avLst/>
          </a:prstGeom>
        </p:spPr>
      </p:pic>
      <p:pic>
        <p:nvPicPr>
          <p:cNvPr id="4" name="图片 3"/>
          <p:cNvPicPr>
            <a:picLocks noChangeAspect="1"/>
          </p:cNvPicPr>
          <p:nvPr/>
        </p:nvPicPr>
        <p:blipFill>
          <a:blip r:embed="rId3"/>
          <a:stretch>
            <a:fillRect/>
          </a:stretch>
        </p:blipFill>
        <p:spPr>
          <a:xfrm>
            <a:off x="5151755" y="3323590"/>
            <a:ext cx="6351905" cy="3469005"/>
          </a:xfrm>
          <a:prstGeom prst="rect">
            <a:avLst/>
          </a:prstGeom>
        </p:spPr>
      </p:pic>
      <p:sp>
        <p:nvSpPr>
          <p:cNvPr id="5" name="文本框 4"/>
          <p:cNvSpPr txBox="1"/>
          <p:nvPr/>
        </p:nvSpPr>
        <p:spPr>
          <a:xfrm>
            <a:off x="5309235" y="5431155"/>
            <a:ext cx="2468880" cy="368300"/>
          </a:xfrm>
          <a:prstGeom prst="rect">
            <a:avLst/>
          </a:prstGeom>
          <a:noFill/>
        </p:spPr>
        <p:txBody>
          <a:bodyPr wrap="none" rtlCol="0">
            <a:spAutoFit/>
          </a:bodyPr>
          <a:p>
            <a:r>
              <a:rPr lang="zh-CN" altLang="en-US">
                <a:solidFill>
                  <a:schemeClr val="bg1"/>
                </a:solidFill>
              </a:rPr>
              <a:t>对应项系数相等！！！</a:t>
            </a:r>
            <a:endParaRPr lang="zh-CN" altLang="en-US">
              <a:solidFill>
                <a:schemeClr val="bg1"/>
              </a:solidFill>
            </a:endParaRPr>
          </a:p>
        </p:txBody>
      </p:sp>
      <p:pic>
        <p:nvPicPr>
          <p:cNvPr id="6" name="图片 5"/>
          <p:cNvPicPr>
            <a:picLocks noChangeAspect="1"/>
          </p:cNvPicPr>
          <p:nvPr/>
        </p:nvPicPr>
        <p:blipFill>
          <a:blip r:embed="rId4"/>
          <a:stretch>
            <a:fillRect/>
          </a:stretch>
        </p:blipFill>
        <p:spPr>
          <a:xfrm>
            <a:off x="51435" y="4304030"/>
            <a:ext cx="5015865" cy="1731010"/>
          </a:xfrm>
          <a:prstGeom prst="rect">
            <a:avLst/>
          </a:prstGeom>
        </p:spPr>
      </p:pic>
      <p:sp>
        <p:nvSpPr>
          <p:cNvPr id="7" name="文本框 6"/>
          <p:cNvSpPr txBox="1"/>
          <p:nvPr/>
        </p:nvSpPr>
        <p:spPr>
          <a:xfrm>
            <a:off x="204470" y="3265170"/>
            <a:ext cx="309880" cy="368300"/>
          </a:xfrm>
          <a:prstGeom prst="rect">
            <a:avLst/>
          </a:prstGeom>
          <a:noFill/>
        </p:spPr>
        <p:txBody>
          <a:bodyPr wrap="none" rtlCol="0">
            <a:spAutoFit/>
          </a:bodyPr>
          <a:p>
            <a:r>
              <a:rPr lang="en-US" altLang="zh-CN">
                <a:solidFill>
                  <a:srgbClr val="FF0000"/>
                </a:solidFill>
              </a:rPr>
              <a:t>1</a:t>
            </a:r>
            <a:endParaRPr lang="en-US" altLang="zh-CN">
              <a:solidFill>
                <a:srgbClr val="FF0000"/>
              </a:solidFill>
            </a:endParaRPr>
          </a:p>
        </p:txBody>
      </p:sp>
      <p:sp>
        <p:nvSpPr>
          <p:cNvPr id="8" name="文本框 7"/>
          <p:cNvSpPr txBox="1"/>
          <p:nvPr/>
        </p:nvSpPr>
        <p:spPr>
          <a:xfrm>
            <a:off x="10678795" y="2437765"/>
            <a:ext cx="309880" cy="368300"/>
          </a:xfrm>
          <a:prstGeom prst="rect">
            <a:avLst/>
          </a:prstGeom>
          <a:noFill/>
        </p:spPr>
        <p:txBody>
          <a:bodyPr wrap="none" rtlCol="0">
            <a:spAutoFit/>
          </a:bodyPr>
          <a:p>
            <a:r>
              <a:rPr lang="en-US" altLang="zh-CN">
                <a:solidFill>
                  <a:srgbClr val="FF0000"/>
                </a:solidFill>
              </a:rPr>
              <a:t>2</a:t>
            </a:r>
            <a:endParaRPr lang="en-US" altLang="zh-CN">
              <a:solidFill>
                <a:srgbClr val="FF0000"/>
              </a:solidFill>
            </a:endParaRPr>
          </a:p>
        </p:txBody>
      </p:sp>
      <p:sp>
        <p:nvSpPr>
          <p:cNvPr id="9" name="文本框 8"/>
          <p:cNvSpPr txBox="1"/>
          <p:nvPr/>
        </p:nvSpPr>
        <p:spPr>
          <a:xfrm>
            <a:off x="10859135" y="6035040"/>
            <a:ext cx="309880" cy="368300"/>
          </a:xfrm>
          <a:prstGeom prst="rect">
            <a:avLst/>
          </a:prstGeom>
          <a:noFill/>
        </p:spPr>
        <p:txBody>
          <a:bodyPr wrap="none" rtlCol="0">
            <a:spAutoFit/>
          </a:bodyPr>
          <a:p>
            <a:r>
              <a:rPr lang="en-US" altLang="zh-CN">
                <a:solidFill>
                  <a:srgbClr val="FF0000"/>
                </a:solidFill>
              </a:rPr>
              <a:t>3</a:t>
            </a:r>
            <a:endParaRPr lang="en-US" altLang="zh-CN">
              <a:solidFill>
                <a:srgbClr val="FF0000"/>
              </a:solidFill>
            </a:endParaRPr>
          </a:p>
        </p:txBody>
      </p:sp>
      <p:sp>
        <p:nvSpPr>
          <p:cNvPr id="10" name="文本框 9"/>
          <p:cNvSpPr txBox="1"/>
          <p:nvPr/>
        </p:nvSpPr>
        <p:spPr>
          <a:xfrm>
            <a:off x="3837940" y="4380230"/>
            <a:ext cx="309880" cy="368300"/>
          </a:xfrm>
          <a:prstGeom prst="rect">
            <a:avLst/>
          </a:prstGeom>
          <a:noFill/>
        </p:spPr>
        <p:txBody>
          <a:bodyPr wrap="none" rtlCol="0">
            <a:spAutoFit/>
          </a:bodyPr>
          <a:p>
            <a:r>
              <a:rPr lang="en-US" altLang="zh-CN">
                <a:solidFill>
                  <a:srgbClr val="FF0000"/>
                </a:solidFill>
              </a:rPr>
              <a:t>4</a:t>
            </a:r>
            <a:endParaRPr lang="en-US" altLang="zh-CN">
              <a:solidFill>
                <a:srgbClr val="FF0000"/>
              </a:solidFill>
            </a:endParaRPr>
          </a:p>
        </p:txBody>
      </p:sp>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94310" y="967105"/>
            <a:ext cx="5897880" cy="706755"/>
          </a:xfrm>
          <a:prstGeom prst="rect">
            <a:avLst/>
          </a:prstGeom>
          <a:noFill/>
        </p:spPr>
        <p:txBody>
          <a:bodyPr wrap="none" rtlCol="0">
            <a:spAutoFit/>
          </a:bodyPr>
          <a:p>
            <a:r>
              <a:rPr lang="zh-CN" altLang="en-US" sz="1000"/>
              <a:t>什么是运动补偿</a:t>
            </a:r>
            <a:endParaRPr lang="zh-CN" altLang="en-US" sz="1000"/>
          </a:p>
          <a:p>
            <a:endParaRPr lang="zh-CN" altLang="en-US" sz="1000"/>
          </a:p>
          <a:p>
            <a:r>
              <a:rPr lang="zh-CN" altLang="en-US" sz="1000"/>
              <a:t>对一个高速的运行小车而言，我们的相机在相邻两次拍摄过程中，小车已经运动一段距离了，运动补偿</a:t>
            </a:r>
            <a:endParaRPr lang="zh-CN" altLang="en-US" sz="1000"/>
          </a:p>
          <a:p>
            <a:r>
              <a:rPr lang="zh-CN" altLang="en-US" sz="1000"/>
              <a:t>就是智能的对这段我们没有拍摄到的运行进行智能插值，让运动看起来更加流畅</a:t>
            </a:r>
            <a:endParaRPr lang="zh-CN" altLang="en-US" sz="1000"/>
          </a:p>
        </p:txBody>
      </p:sp>
      <p:pic>
        <p:nvPicPr>
          <p:cNvPr id="3" name="图片 2"/>
          <p:cNvPicPr>
            <a:picLocks noChangeAspect="1"/>
          </p:cNvPicPr>
          <p:nvPr>
            <p:custDataLst>
              <p:tags r:id="rId1"/>
            </p:custDataLst>
          </p:nvPr>
        </p:nvPicPr>
        <p:blipFill>
          <a:blip r:embed="rId2"/>
          <a:stretch>
            <a:fillRect/>
          </a:stretch>
        </p:blipFill>
        <p:spPr>
          <a:xfrm>
            <a:off x="3200400" y="68580"/>
            <a:ext cx="5292725" cy="898525"/>
          </a:xfrm>
          <a:prstGeom prst="rect">
            <a:avLst/>
          </a:prstGeom>
        </p:spPr>
      </p:pic>
      <p:sp>
        <p:nvSpPr>
          <p:cNvPr id="4" name="文本框 3"/>
          <p:cNvSpPr txBox="1"/>
          <p:nvPr/>
        </p:nvSpPr>
        <p:spPr>
          <a:xfrm>
            <a:off x="273050" y="1727200"/>
            <a:ext cx="5100955" cy="1322070"/>
          </a:xfrm>
          <a:prstGeom prst="rect">
            <a:avLst/>
          </a:prstGeom>
          <a:noFill/>
        </p:spPr>
        <p:txBody>
          <a:bodyPr wrap="none" rtlCol="0">
            <a:spAutoFit/>
          </a:bodyPr>
          <a:p>
            <a:r>
              <a:rPr lang="zh-CN" altLang="en-US" sz="1000"/>
              <a:t>第三部分：算法背景</a:t>
            </a:r>
            <a:endParaRPr lang="zh-CN" altLang="en-US" sz="1000"/>
          </a:p>
          <a:p>
            <a:r>
              <a:rPr lang="en-US" altLang="zh-CN" sz="1000"/>
              <a:t>A </a:t>
            </a:r>
            <a:r>
              <a:rPr lang="zh-CN" altLang="en-US" sz="1000"/>
              <a:t>车辆检测</a:t>
            </a:r>
            <a:r>
              <a:rPr lang="en-US" altLang="zh-CN" sz="1000"/>
              <a:t> </a:t>
            </a:r>
            <a:r>
              <a:rPr lang="zh-CN" altLang="en-US" sz="1000"/>
              <a:t>：</a:t>
            </a:r>
            <a:r>
              <a:rPr lang="en-US" altLang="zh-CN" sz="1000"/>
              <a:t> </a:t>
            </a:r>
            <a:r>
              <a:rPr lang="zh-CN" altLang="en-US" sz="1000"/>
              <a:t>就是检测是不是有车辆，文章是</a:t>
            </a:r>
            <a:r>
              <a:rPr lang="en-US" altLang="zh-CN" sz="1000"/>
              <a:t>2010</a:t>
            </a:r>
            <a:r>
              <a:rPr lang="zh-CN" altLang="en-US" sz="1000"/>
              <a:t>年的，所提的车辆检测的方法有点老</a:t>
            </a:r>
            <a:endParaRPr lang="zh-CN" altLang="en-US" sz="1000"/>
          </a:p>
          <a:p>
            <a:r>
              <a:rPr lang="en-US" altLang="zh-CN" sz="1000"/>
              <a:t>B </a:t>
            </a:r>
            <a:r>
              <a:rPr lang="zh-CN" altLang="en-US" sz="1000"/>
              <a:t>车道线识别</a:t>
            </a:r>
            <a:endParaRPr lang="zh-CN" altLang="en-US" sz="1000"/>
          </a:p>
          <a:p>
            <a:r>
              <a:rPr lang="en-US" altLang="zh-CN" sz="1000"/>
              <a:t>C </a:t>
            </a:r>
            <a:r>
              <a:rPr lang="zh-CN" altLang="en-US" sz="1000"/>
              <a:t>参数估计和</a:t>
            </a:r>
            <a:r>
              <a:rPr lang="en-US" altLang="zh-CN" sz="1000"/>
              <a:t>tracking</a:t>
            </a:r>
            <a:endParaRPr lang="en-US" altLang="zh-CN" sz="1000"/>
          </a:p>
          <a:p>
            <a:r>
              <a:rPr lang="en-US" altLang="zh-CN" sz="1000"/>
              <a:t>	</a:t>
            </a:r>
            <a:r>
              <a:rPr lang="zh-CN" altLang="en-US" sz="1000"/>
              <a:t>车辆的数学模型</a:t>
            </a:r>
            <a:endParaRPr lang="zh-CN" altLang="en-US" sz="1000"/>
          </a:p>
          <a:p>
            <a:r>
              <a:rPr lang="en-US" altLang="zh-CN" sz="1000"/>
              <a:t>	</a:t>
            </a:r>
            <a:r>
              <a:rPr lang="zh-CN" altLang="en-US" sz="1000"/>
              <a:t>车道的数学模型</a:t>
            </a:r>
            <a:endParaRPr lang="en-US" altLang="zh-CN" sz="1000"/>
          </a:p>
          <a:p>
            <a:r>
              <a:rPr lang="en-US" altLang="zh-CN" sz="1000"/>
              <a:t>D situation assessment</a:t>
            </a:r>
            <a:endParaRPr lang="en-US" altLang="zh-CN" sz="1000"/>
          </a:p>
          <a:p>
            <a:r>
              <a:rPr lang="en-US" altLang="zh-CN" sz="1000"/>
              <a:t>E decision making</a:t>
            </a:r>
            <a:endParaRPr lang="en-US" altLang="zh-CN" sz="1000"/>
          </a:p>
        </p:txBody>
      </p:sp>
      <p:pic>
        <p:nvPicPr>
          <p:cNvPr id="5" name="图片 4"/>
          <p:cNvPicPr>
            <a:picLocks noChangeAspect="1"/>
          </p:cNvPicPr>
          <p:nvPr/>
        </p:nvPicPr>
        <p:blipFill>
          <a:blip r:embed="rId3"/>
          <a:stretch>
            <a:fillRect/>
          </a:stretch>
        </p:blipFill>
        <p:spPr>
          <a:xfrm>
            <a:off x="6271260" y="967105"/>
            <a:ext cx="2848610" cy="855980"/>
          </a:xfrm>
          <a:prstGeom prst="rect">
            <a:avLst/>
          </a:prstGeom>
        </p:spPr>
      </p:pic>
      <p:pic>
        <p:nvPicPr>
          <p:cNvPr id="6" name="图片 5"/>
          <p:cNvPicPr>
            <a:picLocks noChangeAspect="1"/>
          </p:cNvPicPr>
          <p:nvPr/>
        </p:nvPicPr>
        <p:blipFill>
          <a:blip r:embed="rId4"/>
          <a:stretch>
            <a:fillRect/>
          </a:stretch>
        </p:blipFill>
        <p:spPr>
          <a:xfrm>
            <a:off x="6345555" y="1823085"/>
            <a:ext cx="2700020" cy="3441065"/>
          </a:xfrm>
          <a:prstGeom prst="rect">
            <a:avLst/>
          </a:prstGeom>
        </p:spPr>
      </p:pic>
      <p:pic>
        <p:nvPicPr>
          <p:cNvPr id="7" name="图片 6"/>
          <p:cNvPicPr>
            <a:picLocks noChangeAspect="1"/>
          </p:cNvPicPr>
          <p:nvPr/>
        </p:nvPicPr>
        <p:blipFill>
          <a:blip r:embed="rId5"/>
          <a:stretch>
            <a:fillRect/>
          </a:stretch>
        </p:blipFill>
        <p:spPr>
          <a:xfrm>
            <a:off x="9119870" y="967105"/>
            <a:ext cx="2620010" cy="2924175"/>
          </a:xfrm>
          <a:prstGeom prst="rect">
            <a:avLst/>
          </a:prstGeom>
        </p:spPr>
      </p:pic>
      <p:pic>
        <p:nvPicPr>
          <p:cNvPr id="8" name="图片 7"/>
          <p:cNvPicPr>
            <a:picLocks noChangeAspect="1"/>
          </p:cNvPicPr>
          <p:nvPr/>
        </p:nvPicPr>
        <p:blipFill>
          <a:blip r:embed="rId6"/>
          <a:stretch>
            <a:fillRect/>
          </a:stretch>
        </p:blipFill>
        <p:spPr>
          <a:xfrm>
            <a:off x="2814320" y="2045970"/>
            <a:ext cx="3121660" cy="1459865"/>
          </a:xfrm>
          <a:prstGeom prst="rect">
            <a:avLst/>
          </a:prstGeom>
        </p:spPr>
      </p:pic>
      <p:pic>
        <p:nvPicPr>
          <p:cNvPr id="9" name="图片 8"/>
          <p:cNvPicPr>
            <a:picLocks noChangeAspect="1"/>
          </p:cNvPicPr>
          <p:nvPr/>
        </p:nvPicPr>
        <p:blipFill>
          <a:blip r:embed="rId7"/>
          <a:stretch>
            <a:fillRect/>
          </a:stretch>
        </p:blipFill>
        <p:spPr>
          <a:xfrm>
            <a:off x="2814320" y="3505835"/>
            <a:ext cx="2903220" cy="3079115"/>
          </a:xfrm>
          <a:prstGeom prst="rect">
            <a:avLst/>
          </a:prstGeom>
        </p:spPr>
      </p:pic>
      <p:pic>
        <p:nvPicPr>
          <p:cNvPr id="10" name="图片 9"/>
          <p:cNvPicPr>
            <a:picLocks noChangeAspect="1"/>
          </p:cNvPicPr>
          <p:nvPr/>
        </p:nvPicPr>
        <p:blipFill>
          <a:blip r:embed="rId8"/>
          <a:stretch>
            <a:fillRect/>
          </a:stretch>
        </p:blipFill>
        <p:spPr>
          <a:xfrm>
            <a:off x="5717540" y="5726430"/>
            <a:ext cx="3602990" cy="1071245"/>
          </a:xfrm>
          <a:prstGeom prst="rect">
            <a:avLst/>
          </a:prstGeom>
        </p:spPr>
      </p:pic>
      <p:sp>
        <p:nvSpPr>
          <p:cNvPr id="12" name="任意多边形 11"/>
          <p:cNvSpPr/>
          <p:nvPr/>
        </p:nvSpPr>
        <p:spPr>
          <a:xfrm>
            <a:off x="2782570" y="2085340"/>
            <a:ext cx="6566535" cy="4729480"/>
          </a:xfrm>
          <a:custGeom>
            <a:avLst/>
            <a:gdLst>
              <a:gd name="connisteX0" fmla="*/ 0 w 6566746"/>
              <a:gd name="connsiteY0" fmla="*/ 303247 h 4729197"/>
              <a:gd name="connisteX1" fmla="*/ 34290 w 6566746"/>
              <a:gd name="connsiteY1" fmla="*/ 234032 h 4729197"/>
              <a:gd name="connisteX2" fmla="*/ 102870 w 6566746"/>
              <a:gd name="connsiteY2" fmla="*/ 174342 h 4729197"/>
              <a:gd name="connisteX3" fmla="*/ 172085 w 6566746"/>
              <a:gd name="connsiteY3" fmla="*/ 122272 h 4729197"/>
              <a:gd name="connisteX4" fmla="*/ 240665 w 6566746"/>
              <a:gd name="connsiteY4" fmla="*/ 87982 h 4729197"/>
              <a:gd name="connisteX5" fmla="*/ 309245 w 6566746"/>
              <a:gd name="connsiteY5" fmla="*/ 70837 h 4729197"/>
              <a:gd name="connisteX6" fmla="*/ 377825 w 6566746"/>
              <a:gd name="connsiteY6" fmla="*/ 62582 h 4729197"/>
              <a:gd name="connisteX7" fmla="*/ 447040 w 6566746"/>
              <a:gd name="connsiteY7" fmla="*/ 62582 h 4729197"/>
              <a:gd name="connisteX8" fmla="*/ 515620 w 6566746"/>
              <a:gd name="connsiteY8" fmla="*/ 62582 h 4729197"/>
              <a:gd name="connisteX9" fmla="*/ 584200 w 6566746"/>
              <a:gd name="connsiteY9" fmla="*/ 62582 h 4729197"/>
              <a:gd name="connisteX10" fmla="*/ 652780 w 6566746"/>
              <a:gd name="connsiteY10" fmla="*/ 62582 h 4729197"/>
              <a:gd name="connisteX11" fmla="*/ 721995 w 6566746"/>
              <a:gd name="connsiteY11" fmla="*/ 62582 h 4729197"/>
              <a:gd name="connisteX12" fmla="*/ 790575 w 6566746"/>
              <a:gd name="connsiteY12" fmla="*/ 53692 h 4729197"/>
              <a:gd name="connisteX13" fmla="*/ 868045 w 6566746"/>
              <a:gd name="connsiteY13" fmla="*/ 45437 h 4729197"/>
              <a:gd name="connisteX14" fmla="*/ 936625 w 6566746"/>
              <a:gd name="connsiteY14" fmla="*/ 36547 h 4729197"/>
              <a:gd name="connisteX15" fmla="*/ 1014095 w 6566746"/>
              <a:gd name="connsiteY15" fmla="*/ 28292 h 4729197"/>
              <a:gd name="connisteX16" fmla="*/ 1116965 w 6566746"/>
              <a:gd name="connsiteY16" fmla="*/ 28292 h 4729197"/>
              <a:gd name="connisteX17" fmla="*/ 1186180 w 6566746"/>
              <a:gd name="connsiteY17" fmla="*/ 19402 h 4729197"/>
              <a:gd name="connisteX18" fmla="*/ 1254760 w 6566746"/>
              <a:gd name="connsiteY18" fmla="*/ 11147 h 4729197"/>
              <a:gd name="connisteX19" fmla="*/ 1323340 w 6566746"/>
              <a:gd name="connsiteY19" fmla="*/ 11147 h 4729197"/>
              <a:gd name="connisteX20" fmla="*/ 1400810 w 6566746"/>
              <a:gd name="connsiteY20" fmla="*/ 11147 h 4729197"/>
              <a:gd name="connisteX21" fmla="*/ 1478280 w 6566746"/>
              <a:gd name="connsiteY21" fmla="*/ 11147 h 4729197"/>
              <a:gd name="connisteX22" fmla="*/ 1546860 w 6566746"/>
              <a:gd name="connsiteY22" fmla="*/ 11147 h 4729197"/>
              <a:gd name="connisteX23" fmla="*/ 1615440 w 6566746"/>
              <a:gd name="connsiteY23" fmla="*/ 11147 h 4729197"/>
              <a:gd name="connisteX24" fmla="*/ 1684655 w 6566746"/>
              <a:gd name="connsiteY24" fmla="*/ 11147 h 4729197"/>
              <a:gd name="connisteX25" fmla="*/ 1753235 w 6566746"/>
              <a:gd name="connsiteY25" fmla="*/ 11147 h 4729197"/>
              <a:gd name="connisteX26" fmla="*/ 1830705 w 6566746"/>
              <a:gd name="connsiteY26" fmla="*/ 11147 h 4729197"/>
              <a:gd name="connisteX27" fmla="*/ 1907540 w 6566746"/>
              <a:gd name="connsiteY27" fmla="*/ 11147 h 4729197"/>
              <a:gd name="connisteX28" fmla="*/ 1985010 w 6566746"/>
              <a:gd name="connsiteY28" fmla="*/ 11147 h 4729197"/>
              <a:gd name="connisteX29" fmla="*/ 2062480 w 6566746"/>
              <a:gd name="connsiteY29" fmla="*/ 11147 h 4729197"/>
              <a:gd name="connisteX30" fmla="*/ 2131060 w 6566746"/>
              <a:gd name="connsiteY30" fmla="*/ 11147 h 4729197"/>
              <a:gd name="connisteX31" fmla="*/ 2208530 w 6566746"/>
              <a:gd name="connsiteY31" fmla="*/ 2257 h 4729197"/>
              <a:gd name="connisteX32" fmla="*/ 2277110 w 6566746"/>
              <a:gd name="connsiteY32" fmla="*/ 2257 h 4729197"/>
              <a:gd name="connisteX33" fmla="*/ 2354580 w 6566746"/>
              <a:gd name="connsiteY33" fmla="*/ 2257 h 4729197"/>
              <a:gd name="connisteX34" fmla="*/ 2423160 w 6566746"/>
              <a:gd name="connsiteY34" fmla="*/ 2257 h 4729197"/>
              <a:gd name="connisteX35" fmla="*/ 2492375 w 6566746"/>
              <a:gd name="connsiteY35" fmla="*/ 2257 h 4729197"/>
              <a:gd name="connisteX36" fmla="*/ 2560955 w 6566746"/>
              <a:gd name="connsiteY36" fmla="*/ 2257 h 4729197"/>
              <a:gd name="connisteX37" fmla="*/ 2629535 w 6566746"/>
              <a:gd name="connsiteY37" fmla="*/ 2257 h 4729197"/>
              <a:gd name="connisteX38" fmla="*/ 2707005 w 6566746"/>
              <a:gd name="connsiteY38" fmla="*/ 2257 h 4729197"/>
              <a:gd name="connisteX39" fmla="*/ 2775585 w 6566746"/>
              <a:gd name="connsiteY39" fmla="*/ 2257 h 4729197"/>
              <a:gd name="connisteX40" fmla="*/ 2844800 w 6566746"/>
              <a:gd name="connsiteY40" fmla="*/ 2257 h 4729197"/>
              <a:gd name="connisteX41" fmla="*/ 2913380 w 6566746"/>
              <a:gd name="connsiteY41" fmla="*/ 2257 h 4729197"/>
              <a:gd name="connisteX42" fmla="*/ 2981960 w 6566746"/>
              <a:gd name="connsiteY42" fmla="*/ 2257 h 4729197"/>
              <a:gd name="connisteX43" fmla="*/ 3050540 w 6566746"/>
              <a:gd name="connsiteY43" fmla="*/ 28292 h 4729197"/>
              <a:gd name="connisteX44" fmla="*/ 3119755 w 6566746"/>
              <a:gd name="connsiteY44" fmla="*/ 70837 h 4729197"/>
              <a:gd name="connisteX45" fmla="*/ 3136900 w 6566746"/>
              <a:gd name="connsiteY45" fmla="*/ 140052 h 4729197"/>
              <a:gd name="connisteX46" fmla="*/ 3136900 w 6566746"/>
              <a:gd name="connsiteY46" fmla="*/ 208632 h 4729197"/>
              <a:gd name="connisteX47" fmla="*/ 3136900 w 6566746"/>
              <a:gd name="connsiteY47" fmla="*/ 277212 h 4729197"/>
              <a:gd name="connisteX48" fmla="*/ 3136900 w 6566746"/>
              <a:gd name="connsiteY48" fmla="*/ 354682 h 4729197"/>
              <a:gd name="connisteX49" fmla="*/ 3136900 w 6566746"/>
              <a:gd name="connsiteY49" fmla="*/ 423262 h 4729197"/>
              <a:gd name="connisteX50" fmla="*/ 3136900 w 6566746"/>
              <a:gd name="connsiteY50" fmla="*/ 500732 h 4729197"/>
              <a:gd name="connisteX51" fmla="*/ 3136900 w 6566746"/>
              <a:gd name="connsiteY51" fmla="*/ 569312 h 4729197"/>
              <a:gd name="connisteX52" fmla="*/ 3136900 w 6566746"/>
              <a:gd name="connsiteY52" fmla="*/ 637892 h 4729197"/>
              <a:gd name="connisteX53" fmla="*/ 3136900 w 6566746"/>
              <a:gd name="connsiteY53" fmla="*/ 715362 h 4729197"/>
              <a:gd name="connisteX54" fmla="*/ 3136900 w 6566746"/>
              <a:gd name="connsiteY54" fmla="*/ 784577 h 4729197"/>
              <a:gd name="connisteX55" fmla="*/ 3136900 w 6566746"/>
              <a:gd name="connsiteY55" fmla="*/ 870302 h 4729197"/>
              <a:gd name="connisteX56" fmla="*/ 3136900 w 6566746"/>
              <a:gd name="connsiteY56" fmla="*/ 938882 h 4729197"/>
              <a:gd name="connisteX57" fmla="*/ 3136900 w 6566746"/>
              <a:gd name="connsiteY57" fmla="*/ 1007462 h 4729197"/>
              <a:gd name="connisteX58" fmla="*/ 3136900 w 6566746"/>
              <a:gd name="connsiteY58" fmla="*/ 1076677 h 4729197"/>
              <a:gd name="connisteX59" fmla="*/ 3136900 w 6566746"/>
              <a:gd name="connsiteY59" fmla="*/ 1145257 h 4729197"/>
              <a:gd name="connisteX60" fmla="*/ 3136900 w 6566746"/>
              <a:gd name="connsiteY60" fmla="*/ 1213837 h 4729197"/>
              <a:gd name="connisteX61" fmla="*/ 3136900 w 6566746"/>
              <a:gd name="connsiteY61" fmla="*/ 1283052 h 4729197"/>
              <a:gd name="connisteX62" fmla="*/ 3136900 w 6566746"/>
              <a:gd name="connsiteY62" fmla="*/ 1351632 h 4729197"/>
              <a:gd name="connisteX63" fmla="*/ 3136900 w 6566746"/>
              <a:gd name="connsiteY63" fmla="*/ 1437357 h 4729197"/>
              <a:gd name="connisteX64" fmla="*/ 3136900 w 6566746"/>
              <a:gd name="connsiteY64" fmla="*/ 1505937 h 4729197"/>
              <a:gd name="connisteX65" fmla="*/ 3136900 w 6566746"/>
              <a:gd name="connsiteY65" fmla="*/ 1583407 h 4729197"/>
              <a:gd name="connisteX66" fmla="*/ 3136900 w 6566746"/>
              <a:gd name="connsiteY66" fmla="*/ 1660877 h 4729197"/>
              <a:gd name="connisteX67" fmla="*/ 3136900 w 6566746"/>
              <a:gd name="connsiteY67" fmla="*/ 1738347 h 4729197"/>
              <a:gd name="connisteX68" fmla="*/ 3136900 w 6566746"/>
              <a:gd name="connsiteY68" fmla="*/ 1806927 h 4729197"/>
              <a:gd name="connisteX69" fmla="*/ 3136900 w 6566746"/>
              <a:gd name="connsiteY69" fmla="*/ 1875507 h 4729197"/>
              <a:gd name="connisteX70" fmla="*/ 3136900 w 6566746"/>
              <a:gd name="connsiteY70" fmla="*/ 1944722 h 4729197"/>
              <a:gd name="connisteX71" fmla="*/ 3136900 w 6566746"/>
              <a:gd name="connsiteY71" fmla="*/ 2013302 h 4729197"/>
              <a:gd name="connisteX72" fmla="*/ 3136900 w 6566746"/>
              <a:gd name="connsiteY72" fmla="*/ 2081882 h 4729197"/>
              <a:gd name="connisteX73" fmla="*/ 3136900 w 6566746"/>
              <a:gd name="connsiteY73" fmla="*/ 2150462 h 4729197"/>
              <a:gd name="connisteX74" fmla="*/ 3136900 w 6566746"/>
              <a:gd name="connsiteY74" fmla="*/ 2227932 h 4729197"/>
              <a:gd name="connisteX75" fmla="*/ 3145155 w 6566746"/>
              <a:gd name="connsiteY75" fmla="*/ 2297147 h 4729197"/>
              <a:gd name="connisteX76" fmla="*/ 3154045 w 6566746"/>
              <a:gd name="connsiteY76" fmla="*/ 2365727 h 4729197"/>
              <a:gd name="connisteX77" fmla="*/ 3154045 w 6566746"/>
              <a:gd name="connsiteY77" fmla="*/ 2434307 h 4729197"/>
              <a:gd name="connisteX78" fmla="*/ 3154045 w 6566746"/>
              <a:gd name="connsiteY78" fmla="*/ 2502887 h 4729197"/>
              <a:gd name="connisteX79" fmla="*/ 3154045 w 6566746"/>
              <a:gd name="connsiteY79" fmla="*/ 2572102 h 4729197"/>
              <a:gd name="connisteX80" fmla="*/ 3154045 w 6566746"/>
              <a:gd name="connsiteY80" fmla="*/ 2640682 h 4729197"/>
              <a:gd name="connisteX81" fmla="*/ 3154045 w 6566746"/>
              <a:gd name="connsiteY81" fmla="*/ 2709262 h 4729197"/>
              <a:gd name="connisteX82" fmla="*/ 3154045 w 6566746"/>
              <a:gd name="connsiteY82" fmla="*/ 2777842 h 4729197"/>
              <a:gd name="connisteX83" fmla="*/ 3154045 w 6566746"/>
              <a:gd name="connsiteY83" fmla="*/ 2847057 h 4729197"/>
              <a:gd name="connisteX84" fmla="*/ 3154045 w 6566746"/>
              <a:gd name="connsiteY84" fmla="*/ 2915637 h 4729197"/>
              <a:gd name="connisteX85" fmla="*/ 3154045 w 6566746"/>
              <a:gd name="connsiteY85" fmla="*/ 2984217 h 4729197"/>
              <a:gd name="connisteX86" fmla="*/ 3154045 w 6566746"/>
              <a:gd name="connsiteY86" fmla="*/ 3061687 h 4729197"/>
              <a:gd name="connisteX87" fmla="*/ 3154045 w 6566746"/>
              <a:gd name="connsiteY87" fmla="*/ 3130267 h 4729197"/>
              <a:gd name="connisteX88" fmla="*/ 3154045 w 6566746"/>
              <a:gd name="connsiteY88" fmla="*/ 3199482 h 4729197"/>
              <a:gd name="connisteX89" fmla="*/ 3154045 w 6566746"/>
              <a:gd name="connsiteY89" fmla="*/ 3268062 h 4729197"/>
              <a:gd name="connisteX90" fmla="*/ 3222625 w 6566746"/>
              <a:gd name="connsiteY90" fmla="*/ 3328387 h 4729197"/>
              <a:gd name="connisteX91" fmla="*/ 3291205 w 6566746"/>
              <a:gd name="connsiteY91" fmla="*/ 3328387 h 4729197"/>
              <a:gd name="connisteX92" fmla="*/ 3360420 w 6566746"/>
              <a:gd name="connsiteY92" fmla="*/ 3328387 h 4729197"/>
              <a:gd name="connisteX93" fmla="*/ 3429000 w 6566746"/>
              <a:gd name="connsiteY93" fmla="*/ 3328387 h 4729197"/>
              <a:gd name="connisteX94" fmla="*/ 3497580 w 6566746"/>
              <a:gd name="connsiteY94" fmla="*/ 3328387 h 4729197"/>
              <a:gd name="connisteX95" fmla="*/ 3575050 w 6566746"/>
              <a:gd name="connsiteY95" fmla="*/ 3336642 h 4729197"/>
              <a:gd name="connisteX96" fmla="*/ 3643630 w 6566746"/>
              <a:gd name="connsiteY96" fmla="*/ 3336642 h 4729197"/>
              <a:gd name="connisteX97" fmla="*/ 3712845 w 6566746"/>
              <a:gd name="connsiteY97" fmla="*/ 3336642 h 4729197"/>
              <a:gd name="connisteX98" fmla="*/ 3789680 w 6566746"/>
              <a:gd name="connsiteY98" fmla="*/ 3336642 h 4729197"/>
              <a:gd name="connisteX99" fmla="*/ 3858895 w 6566746"/>
              <a:gd name="connsiteY99" fmla="*/ 3336642 h 4729197"/>
              <a:gd name="connisteX100" fmla="*/ 3927475 w 6566746"/>
              <a:gd name="connsiteY100" fmla="*/ 3336642 h 4729197"/>
              <a:gd name="connisteX101" fmla="*/ 3996055 w 6566746"/>
              <a:gd name="connsiteY101" fmla="*/ 3336642 h 4729197"/>
              <a:gd name="connisteX102" fmla="*/ 4064635 w 6566746"/>
              <a:gd name="connsiteY102" fmla="*/ 3345532 h 4729197"/>
              <a:gd name="connisteX103" fmla="*/ 4133850 w 6566746"/>
              <a:gd name="connsiteY103" fmla="*/ 3345532 h 4729197"/>
              <a:gd name="connisteX104" fmla="*/ 4210685 w 6566746"/>
              <a:gd name="connsiteY104" fmla="*/ 3345532 h 4729197"/>
              <a:gd name="connisteX105" fmla="*/ 4279900 w 6566746"/>
              <a:gd name="connsiteY105" fmla="*/ 3345532 h 4729197"/>
              <a:gd name="connisteX106" fmla="*/ 4348480 w 6566746"/>
              <a:gd name="connsiteY106" fmla="*/ 3345532 h 4729197"/>
              <a:gd name="connisteX107" fmla="*/ 4434205 w 6566746"/>
              <a:gd name="connsiteY107" fmla="*/ 3345532 h 4729197"/>
              <a:gd name="connisteX108" fmla="*/ 4503420 w 6566746"/>
              <a:gd name="connsiteY108" fmla="*/ 3362677 h 4729197"/>
              <a:gd name="connisteX109" fmla="*/ 4572000 w 6566746"/>
              <a:gd name="connsiteY109" fmla="*/ 3362677 h 4729197"/>
              <a:gd name="connisteX110" fmla="*/ 4657725 w 6566746"/>
              <a:gd name="connsiteY110" fmla="*/ 3379822 h 4729197"/>
              <a:gd name="connisteX111" fmla="*/ 4744085 w 6566746"/>
              <a:gd name="connsiteY111" fmla="*/ 3388077 h 4729197"/>
              <a:gd name="connisteX112" fmla="*/ 4829810 w 6566746"/>
              <a:gd name="connsiteY112" fmla="*/ 3396967 h 4729197"/>
              <a:gd name="connisteX113" fmla="*/ 4898390 w 6566746"/>
              <a:gd name="connsiteY113" fmla="*/ 3396967 h 4729197"/>
              <a:gd name="connisteX114" fmla="*/ 4984750 w 6566746"/>
              <a:gd name="connsiteY114" fmla="*/ 3405222 h 4729197"/>
              <a:gd name="connisteX115" fmla="*/ 5061585 w 6566746"/>
              <a:gd name="connsiteY115" fmla="*/ 3405222 h 4729197"/>
              <a:gd name="connisteX116" fmla="*/ 5130800 w 6566746"/>
              <a:gd name="connsiteY116" fmla="*/ 3405222 h 4729197"/>
              <a:gd name="connisteX117" fmla="*/ 5199380 w 6566746"/>
              <a:gd name="connsiteY117" fmla="*/ 3405222 h 4729197"/>
              <a:gd name="connisteX118" fmla="*/ 5267960 w 6566746"/>
              <a:gd name="connsiteY118" fmla="*/ 3405222 h 4729197"/>
              <a:gd name="connisteX119" fmla="*/ 5336540 w 6566746"/>
              <a:gd name="connsiteY119" fmla="*/ 3405222 h 4729197"/>
              <a:gd name="connisteX120" fmla="*/ 5414010 w 6566746"/>
              <a:gd name="connsiteY120" fmla="*/ 3405222 h 4729197"/>
              <a:gd name="connisteX121" fmla="*/ 5500370 w 6566746"/>
              <a:gd name="connsiteY121" fmla="*/ 3405222 h 4729197"/>
              <a:gd name="connisteX122" fmla="*/ 5586095 w 6566746"/>
              <a:gd name="connsiteY122" fmla="*/ 3405222 h 4729197"/>
              <a:gd name="connisteX123" fmla="*/ 5663565 w 6566746"/>
              <a:gd name="connsiteY123" fmla="*/ 3405222 h 4729197"/>
              <a:gd name="connisteX124" fmla="*/ 5740400 w 6566746"/>
              <a:gd name="connsiteY124" fmla="*/ 3405222 h 4729197"/>
              <a:gd name="connisteX125" fmla="*/ 5826760 w 6566746"/>
              <a:gd name="connsiteY125" fmla="*/ 3405222 h 4729197"/>
              <a:gd name="connisteX126" fmla="*/ 5921375 w 6566746"/>
              <a:gd name="connsiteY126" fmla="*/ 3405222 h 4729197"/>
              <a:gd name="connisteX127" fmla="*/ 5989955 w 6566746"/>
              <a:gd name="connsiteY127" fmla="*/ 3422367 h 4729197"/>
              <a:gd name="connisteX128" fmla="*/ 6058535 w 6566746"/>
              <a:gd name="connsiteY128" fmla="*/ 3422367 h 4729197"/>
              <a:gd name="connisteX129" fmla="*/ 6127750 w 6566746"/>
              <a:gd name="connsiteY129" fmla="*/ 3431257 h 4729197"/>
              <a:gd name="connisteX130" fmla="*/ 6196330 w 6566746"/>
              <a:gd name="connsiteY130" fmla="*/ 3465547 h 4729197"/>
              <a:gd name="connisteX131" fmla="*/ 6264910 w 6566746"/>
              <a:gd name="connsiteY131" fmla="*/ 3499837 h 4729197"/>
              <a:gd name="connisteX132" fmla="*/ 6342380 w 6566746"/>
              <a:gd name="connsiteY132" fmla="*/ 3543017 h 4729197"/>
              <a:gd name="connisteX133" fmla="*/ 6402705 w 6566746"/>
              <a:gd name="connsiteY133" fmla="*/ 3611597 h 4729197"/>
              <a:gd name="connisteX134" fmla="*/ 6419850 w 6566746"/>
              <a:gd name="connsiteY134" fmla="*/ 3680177 h 4729197"/>
              <a:gd name="connisteX135" fmla="*/ 6428105 w 6566746"/>
              <a:gd name="connsiteY135" fmla="*/ 3749392 h 4729197"/>
              <a:gd name="connisteX136" fmla="*/ 6436995 w 6566746"/>
              <a:gd name="connsiteY136" fmla="*/ 3817972 h 4729197"/>
              <a:gd name="connisteX137" fmla="*/ 6454140 w 6566746"/>
              <a:gd name="connsiteY137" fmla="*/ 3886552 h 4729197"/>
              <a:gd name="connisteX138" fmla="*/ 6471285 w 6566746"/>
              <a:gd name="connsiteY138" fmla="*/ 3964022 h 4729197"/>
              <a:gd name="connisteX139" fmla="*/ 6505575 w 6566746"/>
              <a:gd name="connsiteY139" fmla="*/ 4041492 h 4729197"/>
              <a:gd name="connisteX140" fmla="*/ 6539865 w 6566746"/>
              <a:gd name="connsiteY140" fmla="*/ 4110072 h 4729197"/>
              <a:gd name="connisteX141" fmla="*/ 6539865 w 6566746"/>
              <a:gd name="connsiteY141" fmla="*/ 4178652 h 4729197"/>
              <a:gd name="connisteX142" fmla="*/ 6539865 w 6566746"/>
              <a:gd name="connsiteY142" fmla="*/ 4247867 h 4729197"/>
              <a:gd name="connisteX143" fmla="*/ 6557010 w 6566746"/>
              <a:gd name="connsiteY143" fmla="*/ 4316447 h 4729197"/>
              <a:gd name="connisteX144" fmla="*/ 6557010 w 6566746"/>
              <a:gd name="connsiteY144" fmla="*/ 4385027 h 4729197"/>
              <a:gd name="connisteX145" fmla="*/ 6557010 w 6566746"/>
              <a:gd name="connsiteY145" fmla="*/ 4453607 h 4729197"/>
              <a:gd name="connisteX146" fmla="*/ 6565900 w 6566746"/>
              <a:gd name="connsiteY146" fmla="*/ 4522822 h 4729197"/>
              <a:gd name="connisteX147" fmla="*/ 6565900 w 6566746"/>
              <a:gd name="connsiteY147" fmla="*/ 4591402 h 4729197"/>
              <a:gd name="connisteX148" fmla="*/ 6565900 w 6566746"/>
              <a:gd name="connsiteY148" fmla="*/ 4659982 h 4729197"/>
              <a:gd name="connisteX149" fmla="*/ 6565900 w 6566746"/>
              <a:gd name="connsiteY149" fmla="*/ 4729197 h 47291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Lst>
            <a:rect l="l" t="t" r="r" b="b"/>
            <a:pathLst>
              <a:path w="6566747" h="4729198">
                <a:moveTo>
                  <a:pt x="0" y="303248"/>
                </a:moveTo>
                <a:cubicBezTo>
                  <a:pt x="5715" y="290548"/>
                  <a:pt x="13970" y="260068"/>
                  <a:pt x="34290" y="234033"/>
                </a:cubicBezTo>
                <a:cubicBezTo>
                  <a:pt x="54610" y="207998"/>
                  <a:pt x="75565" y="196568"/>
                  <a:pt x="102870" y="174343"/>
                </a:cubicBezTo>
                <a:cubicBezTo>
                  <a:pt x="130175" y="152118"/>
                  <a:pt x="144780" y="139418"/>
                  <a:pt x="172085" y="122273"/>
                </a:cubicBezTo>
                <a:cubicBezTo>
                  <a:pt x="199390" y="105128"/>
                  <a:pt x="213360" y="98143"/>
                  <a:pt x="240665" y="87983"/>
                </a:cubicBezTo>
                <a:cubicBezTo>
                  <a:pt x="267970" y="77823"/>
                  <a:pt x="281940" y="75918"/>
                  <a:pt x="309245" y="70838"/>
                </a:cubicBezTo>
                <a:cubicBezTo>
                  <a:pt x="336550" y="65758"/>
                  <a:pt x="350520" y="64488"/>
                  <a:pt x="377825" y="62583"/>
                </a:cubicBezTo>
                <a:cubicBezTo>
                  <a:pt x="405130" y="60678"/>
                  <a:pt x="419735" y="62583"/>
                  <a:pt x="447040" y="62583"/>
                </a:cubicBezTo>
                <a:cubicBezTo>
                  <a:pt x="474345" y="62583"/>
                  <a:pt x="488315" y="62583"/>
                  <a:pt x="515620" y="62583"/>
                </a:cubicBezTo>
                <a:cubicBezTo>
                  <a:pt x="542925" y="62583"/>
                  <a:pt x="556895" y="62583"/>
                  <a:pt x="584200" y="62583"/>
                </a:cubicBezTo>
                <a:cubicBezTo>
                  <a:pt x="611505" y="62583"/>
                  <a:pt x="625475" y="62583"/>
                  <a:pt x="652780" y="62583"/>
                </a:cubicBezTo>
                <a:cubicBezTo>
                  <a:pt x="680085" y="62583"/>
                  <a:pt x="694690" y="64488"/>
                  <a:pt x="721995" y="62583"/>
                </a:cubicBezTo>
                <a:cubicBezTo>
                  <a:pt x="749300" y="60678"/>
                  <a:pt x="761365" y="56868"/>
                  <a:pt x="790575" y="53693"/>
                </a:cubicBezTo>
                <a:cubicBezTo>
                  <a:pt x="819785" y="50518"/>
                  <a:pt x="838835" y="48613"/>
                  <a:pt x="868045" y="45438"/>
                </a:cubicBezTo>
                <a:cubicBezTo>
                  <a:pt x="897255" y="42263"/>
                  <a:pt x="907415" y="39723"/>
                  <a:pt x="936625" y="36548"/>
                </a:cubicBezTo>
                <a:cubicBezTo>
                  <a:pt x="965835" y="33373"/>
                  <a:pt x="977900" y="30198"/>
                  <a:pt x="1014095" y="28293"/>
                </a:cubicBezTo>
                <a:cubicBezTo>
                  <a:pt x="1050290" y="26388"/>
                  <a:pt x="1082675" y="30198"/>
                  <a:pt x="1116965" y="28293"/>
                </a:cubicBezTo>
                <a:cubicBezTo>
                  <a:pt x="1151255" y="26388"/>
                  <a:pt x="1158875" y="22578"/>
                  <a:pt x="1186180" y="19403"/>
                </a:cubicBezTo>
                <a:cubicBezTo>
                  <a:pt x="1213485" y="16228"/>
                  <a:pt x="1227455" y="13053"/>
                  <a:pt x="1254760" y="11148"/>
                </a:cubicBezTo>
                <a:cubicBezTo>
                  <a:pt x="1282065" y="9243"/>
                  <a:pt x="1294130" y="11148"/>
                  <a:pt x="1323340" y="11148"/>
                </a:cubicBezTo>
                <a:cubicBezTo>
                  <a:pt x="1352550" y="11148"/>
                  <a:pt x="1369695" y="11148"/>
                  <a:pt x="1400810" y="11148"/>
                </a:cubicBezTo>
                <a:cubicBezTo>
                  <a:pt x="1431925" y="11148"/>
                  <a:pt x="1449070" y="11148"/>
                  <a:pt x="1478280" y="11148"/>
                </a:cubicBezTo>
                <a:cubicBezTo>
                  <a:pt x="1507490" y="11148"/>
                  <a:pt x="1519555" y="11148"/>
                  <a:pt x="1546860" y="11148"/>
                </a:cubicBezTo>
                <a:cubicBezTo>
                  <a:pt x="1574165" y="11148"/>
                  <a:pt x="1588135" y="11148"/>
                  <a:pt x="1615440" y="11148"/>
                </a:cubicBezTo>
                <a:cubicBezTo>
                  <a:pt x="1642745" y="11148"/>
                  <a:pt x="1657350" y="11148"/>
                  <a:pt x="1684655" y="11148"/>
                </a:cubicBezTo>
                <a:cubicBezTo>
                  <a:pt x="1711960" y="11148"/>
                  <a:pt x="1724025" y="11148"/>
                  <a:pt x="1753235" y="11148"/>
                </a:cubicBezTo>
                <a:cubicBezTo>
                  <a:pt x="1782445" y="11148"/>
                  <a:pt x="1799590" y="11148"/>
                  <a:pt x="1830705" y="11148"/>
                </a:cubicBezTo>
                <a:cubicBezTo>
                  <a:pt x="1861820" y="11148"/>
                  <a:pt x="1876425" y="11148"/>
                  <a:pt x="1907540" y="11148"/>
                </a:cubicBezTo>
                <a:cubicBezTo>
                  <a:pt x="1938655" y="11148"/>
                  <a:pt x="1953895" y="11148"/>
                  <a:pt x="1985010" y="11148"/>
                </a:cubicBezTo>
                <a:cubicBezTo>
                  <a:pt x="2016125" y="11148"/>
                  <a:pt x="2033270" y="11148"/>
                  <a:pt x="2062480" y="11148"/>
                </a:cubicBezTo>
                <a:cubicBezTo>
                  <a:pt x="2091690" y="11148"/>
                  <a:pt x="2101850" y="13053"/>
                  <a:pt x="2131060" y="11148"/>
                </a:cubicBezTo>
                <a:cubicBezTo>
                  <a:pt x="2160270" y="9243"/>
                  <a:pt x="2179320" y="4163"/>
                  <a:pt x="2208530" y="2258"/>
                </a:cubicBezTo>
                <a:cubicBezTo>
                  <a:pt x="2237740" y="353"/>
                  <a:pt x="2247900" y="2258"/>
                  <a:pt x="2277110" y="2258"/>
                </a:cubicBezTo>
                <a:cubicBezTo>
                  <a:pt x="2306320" y="2258"/>
                  <a:pt x="2325370" y="2258"/>
                  <a:pt x="2354580" y="2258"/>
                </a:cubicBezTo>
                <a:cubicBezTo>
                  <a:pt x="2383790" y="2258"/>
                  <a:pt x="2395855" y="2258"/>
                  <a:pt x="2423160" y="2258"/>
                </a:cubicBezTo>
                <a:cubicBezTo>
                  <a:pt x="2450465" y="2258"/>
                  <a:pt x="2465070" y="2258"/>
                  <a:pt x="2492375" y="2258"/>
                </a:cubicBezTo>
                <a:cubicBezTo>
                  <a:pt x="2519680" y="2258"/>
                  <a:pt x="2533650" y="2258"/>
                  <a:pt x="2560955" y="2258"/>
                </a:cubicBezTo>
                <a:cubicBezTo>
                  <a:pt x="2588260" y="2258"/>
                  <a:pt x="2600325" y="2258"/>
                  <a:pt x="2629535" y="2258"/>
                </a:cubicBezTo>
                <a:cubicBezTo>
                  <a:pt x="2658745" y="2258"/>
                  <a:pt x="2677795" y="2258"/>
                  <a:pt x="2707005" y="2258"/>
                </a:cubicBezTo>
                <a:cubicBezTo>
                  <a:pt x="2736215" y="2258"/>
                  <a:pt x="2748280" y="2258"/>
                  <a:pt x="2775585" y="2258"/>
                </a:cubicBezTo>
                <a:cubicBezTo>
                  <a:pt x="2802890" y="2258"/>
                  <a:pt x="2817495" y="2258"/>
                  <a:pt x="2844800" y="2258"/>
                </a:cubicBezTo>
                <a:cubicBezTo>
                  <a:pt x="2872105" y="2258"/>
                  <a:pt x="2886075" y="2258"/>
                  <a:pt x="2913380" y="2258"/>
                </a:cubicBezTo>
                <a:cubicBezTo>
                  <a:pt x="2940685" y="2258"/>
                  <a:pt x="2954655" y="-2822"/>
                  <a:pt x="2981960" y="2258"/>
                </a:cubicBezTo>
                <a:cubicBezTo>
                  <a:pt x="3009265" y="7338"/>
                  <a:pt x="3023235" y="14323"/>
                  <a:pt x="3050540" y="28293"/>
                </a:cubicBezTo>
                <a:cubicBezTo>
                  <a:pt x="3077845" y="42263"/>
                  <a:pt x="3102610" y="48613"/>
                  <a:pt x="3119755" y="70838"/>
                </a:cubicBezTo>
                <a:cubicBezTo>
                  <a:pt x="3136900" y="93063"/>
                  <a:pt x="3133725" y="112748"/>
                  <a:pt x="3136900" y="140053"/>
                </a:cubicBezTo>
                <a:cubicBezTo>
                  <a:pt x="3140075" y="167358"/>
                  <a:pt x="3136900" y="181328"/>
                  <a:pt x="3136900" y="208633"/>
                </a:cubicBezTo>
                <a:cubicBezTo>
                  <a:pt x="3136900" y="235938"/>
                  <a:pt x="3136900" y="248003"/>
                  <a:pt x="3136900" y="277213"/>
                </a:cubicBezTo>
                <a:cubicBezTo>
                  <a:pt x="3136900" y="306423"/>
                  <a:pt x="3136900" y="325473"/>
                  <a:pt x="3136900" y="354683"/>
                </a:cubicBezTo>
                <a:cubicBezTo>
                  <a:pt x="3136900" y="383893"/>
                  <a:pt x="3136900" y="394053"/>
                  <a:pt x="3136900" y="423263"/>
                </a:cubicBezTo>
                <a:cubicBezTo>
                  <a:pt x="3136900" y="452473"/>
                  <a:pt x="3136900" y="471523"/>
                  <a:pt x="3136900" y="500733"/>
                </a:cubicBezTo>
                <a:cubicBezTo>
                  <a:pt x="3136900" y="529943"/>
                  <a:pt x="3136900" y="542008"/>
                  <a:pt x="3136900" y="569313"/>
                </a:cubicBezTo>
                <a:cubicBezTo>
                  <a:pt x="3136900" y="596618"/>
                  <a:pt x="3136900" y="608683"/>
                  <a:pt x="3136900" y="637893"/>
                </a:cubicBezTo>
                <a:cubicBezTo>
                  <a:pt x="3136900" y="667103"/>
                  <a:pt x="3136900" y="686153"/>
                  <a:pt x="3136900" y="715363"/>
                </a:cubicBezTo>
                <a:cubicBezTo>
                  <a:pt x="3136900" y="744573"/>
                  <a:pt x="3136900" y="753463"/>
                  <a:pt x="3136900" y="784578"/>
                </a:cubicBezTo>
                <a:cubicBezTo>
                  <a:pt x="3136900" y="815693"/>
                  <a:pt x="3136900" y="839188"/>
                  <a:pt x="3136900" y="870303"/>
                </a:cubicBezTo>
                <a:cubicBezTo>
                  <a:pt x="3136900" y="901418"/>
                  <a:pt x="3136900" y="911578"/>
                  <a:pt x="3136900" y="938883"/>
                </a:cubicBezTo>
                <a:cubicBezTo>
                  <a:pt x="3136900" y="966188"/>
                  <a:pt x="3136900" y="980158"/>
                  <a:pt x="3136900" y="1007463"/>
                </a:cubicBezTo>
                <a:cubicBezTo>
                  <a:pt x="3136900" y="1034768"/>
                  <a:pt x="3136900" y="1049373"/>
                  <a:pt x="3136900" y="1076678"/>
                </a:cubicBezTo>
                <a:cubicBezTo>
                  <a:pt x="3136900" y="1103983"/>
                  <a:pt x="3136900" y="1117953"/>
                  <a:pt x="3136900" y="1145258"/>
                </a:cubicBezTo>
                <a:cubicBezTo>
                  <a:pt x="3136900" y="1172563"/>
                  <a:pt x="3136900" y="1186533"/>
                  <a:pt x="3136900" y="1213838"/>
                </a:cubicBezTo>
                <a:cubicBezTo>
                  <a:pt x="3136900" y="1241143"/>
                  <a:pt x="3136900" y="1255748"/>
                  <a:pt x="3136900" y="1283053"/>
                </a:cubicBezTo>
                <a:cubicBezTo>
                  <a:pt x="3136900" y="1310358"/>
                  <a:pt x="3136900" y="1320518"/>
                  <a:pt x="3136900" y="1351633"/>
                </a:cubicBezTo>
                <a:cubicBezTo>
                  <a:pt x="3136900" y="1382748"/>
                  <a:pt x="3136900" y="1406243"/>
                  <a:pt x="3136900" y="1437358"/>
                </a:cubicBezTo>
                <a:cubicBezTo>
                  <a:pt x="3136900" y="1468473"/>
                  <a:pt x="3136900" y="1476728"/>
                  <a:pt x="3136900" y="1505938"/>
                </a:cubicBezTo>
                <a:cubicBezTo>
                  <a:pt x="3136900" y="1535148"/>
                  <a:pt x="3136900" y="1552293"/>
                  <a:pt x="3136900" y="1583408"/>
                </a:cubicBezTo>
                <a:cubicBezTo>
                  <a:pt x="3136900" y="1614523"/>
                  <a:pt x="3136900" y="1629763"/>
                  <a:pt x="3136900" y="1660878"/>
                </a:cubicBezTo>
                <a:cubicBezTo>
                  <a:pt x="3136900" y="1691993"/>
                  <a:pt x="3136900" y="1709138"/>
                  <a:pt x="3136900" y="1738348"/>
                </a:cubicBezTo>
                <a:cubicBezTo>
                  <a:pt x="3136900" y="1767558"/>
                  <a:pt x="3136900" y="1779623"/>
                  <a:pt x="3136900" y="1806928"/>
                </a:cubicBezTo>
                <a:cubicBezTo>
                  <a:pt x="3136900" y="1834233"/>
                  <a:pt x="3136900" y="1848203"/>
                  <a:pt x="3136900" y="1875508"/>
                </a:cubicBezTo>
                <a:cubicBezTo>
                  <a:pt x="3136900" y="1902813"/>
                  <a:pt x="3136900" y="1917418"/>
                  <a:pt x="3136900" y="1944723"/>
                </a:cubicBezTo>
                <a:cubicBezTo>
                  <a:pt x="3136900" y="1972028"/>
                  <a:pt x="3136900" y="1985998"/>
                  <a:pt x="3136900" y="2013303"/>
                </a:cubicBezTo>
                <a:cubicBezTo>
                  <a:pt x="3136900" y="2040608"/>
                  <a:pt x="3136900" y="2054578"/>
                  <a:pt x="3136900" y="2081883"/>
                </a:cubicBezTo>
                <a:cubicBezTo>
                  <a:pt x="3136900" y="2109188"/>
                  <a:pt x="3136900" y="2121253"/>
                  <a:pt x="3136900" y="2150463"/>
                </a:cubicBezTo>
                <a:cubicBezTo>
                  <a:pt x="3136900" y="2179673"/>
                  <a:pt x="3134995" y="2198723"/>
                  <a:pt x="3136900" y="2227933"/>
                </a:cubicBezTo>
                <a:cubicBezTo>
                  <a:pt x="3138805" y="2257143"/>
                  <a:pt x="3141980" y="2269843"/>
                  <a:pt x="3145155" y="2297148"/>
                </a:cubicBezTo>
                <a:cubicBezTo>
                  <a:pt x="3148330" y="2324453"/>
                  <a:pt x="3152140" y="2338423"/>
                  <a:pt x="3154045" y="2365728"/>
                </a:cubicBezTo>
                <a:cubicBezTo>
                  <a:pt x="3155950" y="2393033"/>
                  <a:pt x="3154045" y="2407003"/>
                  <a:pt x="3154045" y="2434308"/>
                </a:cubicBezTo>
                <a:cubicBezTo>
                  <a:pt x="3154045" y="2461613"/>
                  <a:pt x="3154045" y="2475583"/>
                  <a:pt x="3154045" y="2502888"/>
                </a:cubicBezTo>
                <a:cubicBezTo>
                  <a:pt x="3154045" y="2530193"/>
                  <a:pt x="3154045" y="2544798"/>
                  <a:pt x="3154045" y="2572103"/>
                </a:cubicBezTo>
                <a:cubicBezTo>
                  <a:pt x="3154045" y="2599408"/>
                  <a:pt x="3154045" y="2613378"/>
                  <a:pt x="3154045" y="2640683"/>
                </a:cubicBezTo>
                <a:cubicBezTo>
                  <a:pt x="3154045" y="2667988"/>
                  <a:pt x="3154045" y="2681958"/>
                  <a:pt x="3154045" y="2709263"/>
                </a:cubicBezTo>
                <a:cubicBezTo>
                  <a:pt x="3154045" y="2736568"/>
                  <a:pt x="3154045" y="2750538"/>
                  <a:pt x="3154045" y="2777843"/>
                </a:cubicBezTo>
                <a:cubicBezTo>
                  <a:pt x="3154045" y="2805148"/>
                  <a:pt x="3154045" y="2819753"/>
                  <a:pt x="3154045" y="2847058"/>
                </a:cubicBezTo>
                <a:cubicBezTo>
                  <a:pt x="3154045" y="2874363"/>
                  <a:pt x="3154045" y="2888333"/>
                  <a:pt x="3154045" y="2915638"/>
                </a:cubicBezTo>
                <a:cubicBezTo>
                  <a:pt x="3154045" y="2942943"/>
                  <a:pt x="3154045" y="2955008"/>
                  <a:pt x="3154045" y="2984218"/>
                </a:cubicBezTo>
                <a:cubicBezTo>
                  <a:pt x="3154045" y="3013428"/>
                  <a:pt x="3154045" y="3032478"/>
                  <a:pt x="3154045" y="3061688"/>
                </a:cubicBezTo>
                <a:cubicBezTo>
                  <a:pt x="3154045" y="3090898"/>
                  <a:pt x="3154045" y="3102963"/>
                  <a:pt x="3154045" y="3130268"/>
                </a:cubicBezTo>
                <a:cubicBezTo>
                  <a:pt x="3154045" y="3157573"/>
                  <a:pt x="3154045" y="3172178"/>
                  <a:pt x="3154045" y="3199483"/>
                </a:cubicBezTo>
                <a:cubicBezTo>
                  <a:pt x="3154045" y="3226788"/>
                  <a:pt x="3140075" y="3242028"/>
                  <a:pt x="3154045" y="3268063"/>
                </a:cubicBezTo>
                <a:cubicBezTo>
                  <a:pt x="3168015" y="3294098"/>
                  <a:pt x="3195320" y="3316323"/>
                  <a:pt x="3222625" y="3328388"/>
                </a:cubicBezTo>
                <a:cubicBezTo>
                  <a:pt x="3249930" y="3340453"/>
                  <a:pt x="3263900" y="3328388"/>
                  <a:pt x="3291205" y="3328388"/>
                </a:cubicBezTo>
                <a:cubicBezTo>
                  <a:pt x="3318510" y="3328388"/>
                  <a:pt x="3333115" y="3328388"/>
                  <a:pt x="3360420" y="3328388"/>
                </a:cubicBezTo>
                <a:cubicBezTo>
                  <a:pt x="3387725" y="3328388"/>
                  <a:pt x="3401695" y="3328388"/>
                  <a:pt x="3429000" y="3328388"/>
                </a:cubicBezTo>
                <a:cubicBezTo>
                  <a:pt x="3456305" y="3328388"/>
                  <a:pt x="3468370" y="3326483"/>
                  <a:pt x="3497580" y="3328388"/>
                </a:cubicBezTo>
                <a:cubicBezTo>
                  <a:pt x="3526790" y="3330293"/>
                  <a:pt x="3545840" y="3334738"/>
                  <a:pt x="3575050" y="3336643"/>
                </a:cubicBezTo>
                <a:cubicBezTo>
                  <a:pt x="3604260" y="3338548"/>
                  <a:pt x="3616325" y="3336643"/>
                  <a:pt x="3643630" y="3336643"/>
                </a:cubicBezTo>
                <a:cubicBezTo>
                  <a:pt x="3670935" y="3336643"/>
                  <a:pt x="3683635" y="3336643"/>
                  <a:pt x="3712845" y="3336643"/>
                </a:cubicBezTo>
                <a:cubicBezTo>
                  <a:pt x="3742055" y="3336643"/>
                  <a:pt x="3760470" y="3336643"/>
                  <a:pt x="3789680" y="3336643"/>
                </a:cubicBezTo>
                <a:cubicBezTo>
                  <a:pt x="3818890" y="3336643"/>
                  <a:pt x="3831590" y="3336643"/>
                  <a:pt x="3858895" y="3336643"/>
                </a:cubicBezTo>
                <a:cubicBezTo>
                  <a:pt x="3886200" y="3336643"/>
                  <a:pt x="3900170" y="3336643"/>
                  <a:pt x="3927475" y="3336643"/>
                </a:cubicBezTo>
                <a:cubicBezTo>
                  <a:pt x="3954780" y="3336643"/>
                  <a:pt x="3968750" y="3334738"/>
                  <a:pt x="3996055" y="3336643"/>
                </a:cubicBezTo>
                <a:cubicBezTo>
                  <a:pt x="4023360" y="3338548"/>
                  <a:pt x="4037330" y="3343628"/>
                  <a:pt x="4064635" y="3345533"/>
                </a:cubicBezTo>
                <a:cubicBezTo>
                  <a:pt x="4091940" y="3347438"/>
                  <a:pt x="4104640" y="3345533"/>
                  <a:pt x="4133850" y="3345533"/>
                </a:cubicBezTo>
                <a:cubicBezTo>
                  <a:pt x="4163060" y="3345533"/>
                  <a:pt x="4181475" y="3345533"/>
                  <a:pt x="4210685" y="3345533"/>
                </a:cubicBezTo>
                <a:cubicBezTo>
                  <a:pt x="4239895" y="3345533"/>
                  <a:pt x="4252595" y="3345533"/>
                  <a:pt x="4279900" y="3345533"/>
                </a:cubicBezTo>
                <a:cubicBezTo>
                  <a:pt x="4307205" y="3345533"/>
                  <a:pt x="4317365" y="3345533"/>
                  <a:pt x="4348480" y="3345533"/>
                </a:cubicBezTo>
                <a:cubicBezTo>
                  <a:pt x="4379595" y="3345533"/>
                  <a:pt x="4403090" y="3342358"/>
                  <a:pt x="4434205" y="3345533"/>
                </a:cubicBezTo>
                <a:cubicBezTo>
                  <a:pt x="4465320" y="3348708"/>
                  <a:pt x="4476115" y="3359503"/>
                  <a:pt x="4503420" y="3362678"/>
                </a:cubicBezTo>
                <a:cubicBezTo>
                  <a:pt x="4530725" y="3365853"/>
                  <a:pt x="4540885" y="3359503"/>
                  <a:pt x="4572000" y="3362678"/>
                </a:cubicBezTo>
                <a:cubicBezTo>
                  <a:pt x="4603115" y="3365853"/>
                  <a:pt x="4623435" y="3374743"/>
                  <a:pt x="4657725" y="3379823"/>
                </a:cubicBezTo>
                <a:cubicBezTo>
                  <a:pt x="4692015" y="3384903"/>
                  <a:pt x="4709795" y="3384903"/>
                  <a:pt x="4744085" y="3388078"/>
                </a:cubicBezTo>
                <a:cubicBezTo>
                  <a:pt x="4778375" y="3391253"/>
                  <a:pt x="4798695" y="3395063"/>
                  <a:pt x="4829810" y="3396968"/>
                </a:cubicBezTo>
                <a:cubicBezTo>
                  <a:pt x="4860925" y="3398873"/>
                  <a:pt x="4867275" y="3395063"/>
                  <a:pt x="4898390" y="3396968"/>
                </a:cubicBezTo>
                <a:cubicBezTo>
                  <a:pt x="4929505" y="3398873"/>
                  <a:pt x="4952365" y="3403318"/>
                  <a:pt x="4984750" y="3405223"/>
                </a:cubicBezTo>
                <a:cubicBezTo>
                  <a:pt x="5017135" y="3407128"/>
                  <a:pt x="5032375" y="3405223"/>
                  <a:pt x="5061585" y="3405223"/>
                </a:cubicBezTo>
                <a:cubicBezTo>
                  <a:pt x="5090795" y="3405223"/>
                  <a:pt x="5103495" y="3405223"/>
                  <a:pt x="5130800" y="3405223"/>
                </a:cubicBezTo>
                <a:cubicBezTo>
                  <a:pt x="5158105" y="3405223"/>
                  <a:pt x="5172075" y="3405223"/>
                  <a:pt x="5199380" y="3405223"/>
                </a:cubicBezTo>
                <a:cubicBezTo>
                  <a:pt x="5226685" y="3405223"/>
                  <a:pt x="5240655" y="3405223"/>
                  <a:pt x="5267960" y="3405223"/>
                </a:cubicBezTo>
                <a:cubicBezTo>
                  <a:pt x="5295265" y="3405223"/>
                  <a:pt x="5307330" y="3405223"/>
                  <a:pt x="5336540" y="3405223"/>
                </a:cubicBezTo>
                <a:cubicBezTo>
                  <a:pt x="5365750" y="3405223"/>
                  <a:pt x="5380990" y="3405223"/>
                  <a:pt x="5414010" y="3405223"/>
                </a:cubicBezTo>
                <a:cubicBezTo>
                  <a:pt x="5447030" y="3405223"/>
                  <a:pt x="5466080" y="3405223"/>
                  <a:pt x="5500370" y="3405223"/>
                </a:cubicBezTo>
                <a:cubicBezTo>
                  <a:pt x="5534660" y="3405223"/>
                  <a:pt x="5553710" y="3405223"/>
                  <a:pt x="5586095" y="3405223"/>
                </a:cubicBezTo>
                <a:cubicBezTo>
                  <a:pt x="5618480" y="3405223"/>
                  <a:pt x="5632450" y="3405223"/>
                  <a:pt x="5663565" y="3405223"/>
                </a:cubicBezTo>
                <a:cubicBezTo>
                  <a:pt x="5694680" y="3405223"/>
                  <a:pt x="5708015" y="3405223"/>
                  <a:pt x="5740400" y="3405223"/>
                </a:cubicBezTo>
                <a:cubicBezTo>
                  <a:pt x="5772785" y="3405223"/>
                  <a:pt x="5790565" y="3405223"/>
                  <a:pt x="5826760" y="3405223"/>
                </a:cubicBezTo>
                <a:cubicBezTo>
                  <a:pt x="5862955" y="3405223"/>
                  <a:pt x="5888990" y="3402048"/>
                  <a:pt x="5921375" y="3405223"/>
                </a:cubicBezTo>
                <a:cubicBezTo>
                  <a:pt x="5953760" y="3408398"/>
                  <a:pt x="5962650" y="3419193"/>
                  <a:pt x="5989955" y="3422368"/>
                </a:cubicBezTo>
                <a:cubicBezTo>
                  <a:pt x="6017260" y="3425543"/>
                  <a:pt x="6031230" y="3420463"/>
                  <a:pt x="6058535" y="3422368"/>
                </a:cubicBezTo>
                <a:cubicBezTo>
                  <a:pt x="6085840" y="3424273"/>
                  <a:pt x="6100445" y="3422368"/>
                  <a:pt x="6127750" y="3431258"/>
                </a:cubicBezTo>
                <a:cubicBezTo>
                  <a:pt x="6155055" y="3440148"/>
                  <a:pt x="6169025" y="3451578"/>
                  <a:pt x="6196330" y="3465548"/>
                </a:cubicBezTo>
                <a:cubicBezTo>
                  <a:pt x="6223635" y="3479518"/>
                  <a:pt x="6235700" y="3484598"/>
                  <a:pt x="6264910" y="3499838"/>
                </a:cubicBezTo>
                <a:cubicBezTo>
                  <a:pt x="6294120" y="3515078"/>
                  <a:pt x="6315075" y="3520793"/>
                  <a:pt x="6342380" y="3543018"/>
                </a:cubicBezTo>
                <a:cubicBezTo>
                  <a:pt x="6369685" y="3565243"/>
                  <a:pt x="6387465" y="3584293"/>
                  <a:pt x="6402705" y="3611598"/>
                </a:cubicBezTo>
                <a:cubicBezTo>
                  <a:pt x="6417945" y="3638903"/>
                  <a:pt x="6414770" y="3652873"/>
                  <a:pt x="6419850" y="3680178"/>
                </a:cubicBezTo>
                <a:cubicBezTo>
                  <a:pt x="6424930" y="3707483"/>
                  <a:pt x="6424930" y="3722088"/>
                  <a:pt x="6428105" y="3749393"/>
                </a:cubicBezTo>
                <a:cubicBezTo>
                  <a:pt x="6431280" y="3776698"/>
                  <a:pt x="6431915" y="3790668"/>
                  <a:pt x="6436995" y="3817973"/>
                </a:cubicBezTo>
                <a:cubicBezTo>
                  <a:pt x="6442075" y="3845278"/>
                  <a:pt x="6447155" y="3857343"/>
                  <a:pt x="6454140" y="3886553"/>
                </a:cubicBezTo>
                <a:cubicBezTo>
                  <a:pt x="6461125" y="3915763"/>
                  <a:pt x="6461125" y="3932908"/>
                  <a:pt x="6471285" y="3964023"/>
                </a:cubicBezTo>
                <a:cubicBezTo>
                  <a:pt x="6481445" y="3995138"/>
                  <a:pt x="6491605" y="4012283"/>
                  <a:pt x="6505575" y="4041493"/>
                </a:cubicBezTo>
                <a:cubicBezTo>
                  <a:pt x="6519545" y="4070703"/>
                  <a:pt x="6532880" y="4082768"/>
                  <a:pt x="6539865" y="4110073"/>
                </a:cubicBezTo>
                <a:cubicBezTo>
                  <a:pt x="6546850" y="4137378"/>
                  <a:pt x="6539865" y="4151348"/>
                  <a:pt x="6539865" y="4178653"/>
                </a:cubicBezTo>
                <a:cubicBezTo>
                  <a:pt x="6539865" y="4205958"/>
                  <a:pt x="6536690" y="4220563"/>
                  <a:pt x="6539865" y="4247868"/>
                </a:cubicBezTo>
                <a:cubicBezTo>
                  <a:pt x="6543040" y="4275173"/>
                  <a:pt x="6553835" y="4289143"/>
                  <a:pt x="6557010" y="4316448"/>
                </a:cubicBezTo>
                <a:cubicBezTo>
                  <a:pt x="6560185" y="4343753"/>
                  <a:pt x="6557010" y="4357723"/>
                  <a:pt x="6557010" y="4385028"/>
                </a:cubicBezTo>
                <a:cubicBezTo>
                  <a:pt x="6557010" y="4412333"/>
                  <a:pt x="6555105" y="4426303"/>
                  <a:pt x="6557010" y="4453608"/>
                </a:cubicBezTo>
                <a:cubicBezTo>
                  <a:pt x="6558915" y="4480913"/>
                  <a:pt x="6563995" y="4495518"/>
                  <a:pt x="6565900" y="4522823"/>
                </a:cubicBezTo>
                <a:cubicBezTo>
                  <a:pt x="6567805" y="4550128"/>
                  <a:pt x="6565900" y="4564098"/>
                  <a:pt x="6565900" y="4591403"/>
                </a:cubicBezTo>
                <a:cubicBezTo>
                  <a:pt x="6565900" y="4618708"/>
                  <a:pt x="6565900" y="4632678"/>
                  <a:pt x="6565900" y="4659983"/>
                </a:cubicBezTo>
                <a:cubicBezTo>
                  <a:pt x="6565900" y="4687288"/>
                  <a:pt x="6565900" y="4716498"/>
                  <a:pt x="6565900" y="472919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9"/>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14960" y="201930"/>
            <a:ext cx="11561445" cy="6306820"/>
          </a:xfrm>
          <a:prstGeom prst="rect">
            <a:avLst/>
          </a:prstGeom>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custDataLst>
                  <p:tags r:id="rId1"/>
                </p:custDataLst>
              </p:nvPr>
            </p:nvSpPr>
            <p:spPr>
              <a:xfrm>
                <a:off x="608330" y="1029970"/>
                <a:ext cx="10968990" cy="5579745"/>
              </a:xfrm>
            </p:spPr>
            <p:txBody>
              <a:bodyPr>
                <a:normAutofit lnSpcReduction="10000"/>
              </a:bodyPr>
              <a:lstStyle/>
              <a:p>
                <a:pPr marL="0" indent="0">
                  <a:buNone/>
                </a:pPr>
                <a:r>
                  <a:rPr lang="en-US" altLang="zh-CN" sz="2000" dirty="0">
                    <a:latin typeface="Cambria Math" panose="02040503050406030204" charset="0"/>
                    <a:cs typeface="Cambria Math" panose="02040503050406030204" charset="0"/>
                  </a:rPr>
                  <a:t>1 </a:t>
                </a:r>
                <a:r>
                  <a:rPr lang="zh-CN" altLang="en-US" sz="2000" dirty="0">
                    <a:latin typeface="Cambria Math" panose="02040503050406030204" charset="0"/>
                    <a:cs typeface="Cambria Math" panose="02040503050406030204" charset="0"/>
                  </a:rPr>
                  <a:t>用一个简单的分布去近似后验分布，</a:t>
                </a:r>
                <a:r>
                  <a:rPr lang="en-US" altLang="zh-CN" sz="2000" dirty="0">
                    <a:latin typeface="Cambria Math" panose="02040503050406030204" charset="0"/>
                    <a:cs typeface="Cambria Math" panose="02040503050406030204" charset="0"/>
                  </a:rPr>
                  <a:t>q(W|</a:t>
                </a:r>
                <a14:m>
                  <m:oMath xmlns:m="http://schemas.openxmlformats.org/officeDocument/2006/math">
                    <m:r>
                      <a:rPr lang="en-US" altLang="zh-CN" sz="2000" i="1" dirty="0">
                        <a:latin typeface="Cambria Math" panose="02040503050406030204" charset="0"/>
                        <a:cs typeface="Cambria Math" panose="02040503050406030204" charset="0"/>
                      </a:rPr>
                      <m:t>𝜃</m:t>
                    </m:r>
                  </m:oMath>
                </a14:m>
                <a:r>
                  <a:rPr lang="en-US" altLang="zh-CN" sz="2000" dirty="0">
                    <a:latin typeface="Cambria Math" panose="02040503050406030204" charset="0"/>
                    <a:cs typeface="Cambria Math" panose="02040503050406030204" charset="0"/>
                  </a:rPr>
                  <a:t>) [</a:t>
                </a:r>
                <a:r>
                  <a:rPr lang="zh-CN" altLang="en-US" sz="2000" dirty="0">
                    <a:latin typeface="Cambria Math" panose="02040503050406030204" charset="0"/>
                    <a:cs typeface="Cambria Math" panose="02040503050406030204" charset="0"/>
                  </a:rPr>
                  <a:t>通过对</a:t>
                </a:r>
                <a14:m>
                  <m:oMath xmlns:m="http://schemas.openxmlformats.org/officeDocument/2006/math">
                    <m:r>
                      <a:rPr lang="en-US" altLang="zh-CN" sz="2000" i="1" dirty="0">
                        <a:latin typeface="Cambria Math" panose="02040503050406030204" charset="0"/>
                        <a:cs typeface="Cambria Math" panose="02040503050406030204" charset="0"/>
                      </a:rPr>
                      <m:t>𝜃</m:t>
                    </m:r>
                  </m:oMath>
                </a14:m>
                <a:r>
                  <a:rPr lang="zh-CN" altLang="en-US" sz="2000" dirty="0">
                    <a:latin typeface="Cambria Math" panose="02040503050406030204" charset="0"/>
                    <a:cs typeface="Cambria Math" panose="02040503050406030204" charset="0"/>
                  </a:rPr>
                  <a:t>的调整来调整</a:t>
                </a:r>
                <a:r>
                  <a:rPr lang="en-US" altLang="zh-CN" sz="2000" dirty="0">
                    <a:latin typeface="Cambria Math" panose="02040503050406030204" charset="0"/>
                    <a:cs typeface="Cambria Math" panose="02040503050406030204" charset="0"/>
                    <a:sym typeface="+mn-ea"/>
                  </a:rPr>
                  <a:t>q(W|</a:t>
                </a:r>
                <a14:m>
                  <m:oMath xmlns:m="http://schemas.openxmlformats.org/officeDocument/2006/math">
                    <m:r>
                      <a:rPr lang="en-US" altLang="zh-CN" sz="2000" i="1" dirty="0">
                        <a:latin typeface="Cambria Math" panose="02040503050406030204" charset="0"/>
                        <a:cs typeface="Cambria Math" panose="02040503050406030204" charset="0"/>
                      </a:rPr>
                      <m:t>𝜃</m:t>
                    </m:r>
                  </m:oMath>
                </a14:m>
                <a:r>
                  <a:rPr lang="en-US" altLang="zh-CN" sz="2000" dirty="0">
                    <a:latin typeface="Cambria Math" panose="02040503050406030204" charset="0"/>
                    <a:cs typeface="Cambria Math" panose="02040503050406030204" charset="0"/>
                    <a:sym typeface="+mn-ea"/>
                  </a:rPr>
                  <a:t>)</a:t>
                </a:r>
                <a:r>
                  <a:rPr lang="en-US" altLang="zh-CN" sz="2000" dirty="0">
                    <a:latin typeface="Cambria Math" panose="02040503050406030204" charset="0"/>
                    <a:cs typeface="Cambria Math" panose="02040503050406030204" charset="0"/>
                  </a:rPr>
                  <a:t>]</a:t>
                </a:r>
                <a:endParaRPr lang="en-US" altLang="zh-CN" sz="2000" dirty="0">
                  <a:latin typeface="Cambria Math" panose="02040503050406030204" charset="0"/>
                  <a:cs typeface="Cambria Math" panose="02040503050406030204" charset="0"/>
                </a:endParaRPr>
              </a:p>
              <a:p>
                <a:pPr marL="0" indent="0">
                  <a:buNone/>
                </a:pPr>
                <a:endParaRPr lang="en-US" altLang="zh-CN" sz="2000" dirty="0">
                  <a:latin typeface="Cambria Math" panose="02040503050406030204" charset="0"/>
                  <a:cs typeface="Cambria Math" panose="02040503050406030204" charset="0"/>
                </a:endParaRPr>
              </a:p>
              <a:p>
                <a:pPr marL="0" indent="0">
                  <a:buNone/>
                </a:pPr>
                <a:r>
                  <a:rPr lang="en-US" altLang="zh-CN" sz="2000" dirty="0">
                    <a:latin typeface="Cambria Math" panose="02040503050406030204" charset="0"/>
                    <a:cs typeface="Cambria Math" panose="02040503050406030204" charset="0"/>
                  </a:rPr>
                  <a:t>2 </a:t>
                </a:r>
                <a:r>
                  <a:rPr lang="zh-CN" altLang="en-US" sz="2000" dirty="0">
                    <a:latin typeface="Cambria Math" panose="02040503050406030204" charset="0"/>
                    <a:cs typeface="Cambria Math" panose="02040503050406030204" charset="0"/>
                  </a:rPr>
                  <a:t>用</a:t>
                </a:r>
                <a:r>
                  <a:rPr lang="en-US" altLang="zh-CN" sz="2000" dirty="0">
                    <a:latin typeface="Cambria Math" panose="02040503050406030204" charset="0"/>
                    <a:cs typeface="Cambria Math" panose="02040503050406030204" charset="0"/>
                  </a:rPr>
                  <a:t>KL</a:t>
                </a:r>
                <a:r>
                  <a:rPr lang="zh-CN" altLang="en-US" sz="2000" dirty="0">
                    <a:latin typeface="Cambria Math" panose="02040503050406030204" charset="0"/>
                    <a:cs typeface="Cambria Math" panose="02040503050406030204" charset="0"/>
                  </a:rPr>
                  <a:t>散度衡量两个分布之间的差别</a:t>
                </a:r>
                <a:endParaRPr lang="zh-CN" altLang="en-US" sz="2000" dirty="0">
                  <a:latin typeface="Cambria Math" panose="02040503050406030204" charset="0"/>
                  <a:cs typeface="Cambria Math" panose="02040503050406030204" charset="0"/>
                </a:endParaRPr>
              </a:p>
              <a:p>
                <a:pPr marL="0" indent="0">
                  <a:buNone/>
                </a:pPr>
                <a14:m>
                  <m:oMath xmlns:m="http://schemas.openxmlformats.org/officeDocument/2006/math">
                    <m:r>
                      <a:rPr lang="en-US" altLang="zh-CN" sz="2000" i="1" dirty="0">
                        <a:latin typeface="Cambria Math" panose="02040503050406030204" charset="0"/>
                        <a:cs typeface="Cambria Math" panose="02040503050406030204" charset="0"/>
                      </a:rPr>
                      <m:t>𝐾</m:t>
                    </m:r>
                    <m:r>
                      <m:rPr>
                        <m:sty m:val="p"/>
                      </m:rPr>
                      <a:rPr lang="en-US" altLang="zh-CN" sz="2000" dirty="0">
                        <a:latin typeface="Cambria Math" panose="02040503050406030204" charset="0"/>
                        <a:cs typeface="Cambria Math" panose="02040503050406030204" charset="0"/>
                      </a:rPr>
                      <m:t>L</m:t>
                    </m:r>
                    <m:r>
                      <a:rPr lang="en-US" altLang="zh-CN" sz="2000" dirty="0">
                        <a:latin typeface="Cambria Math" panose="02040503050406030204" charset="0"/>
                        <a:cs typeface="Cambria Math" panose="02040503050406030204" charset="0"/>
                      </a:rPr>
                      <m:t>(</m:t>
                    </m:r>
                    <m:r>
                      <m:rPr>
                        <m:sty m:val="p"/>
                      </m:rPr>
                      <a:rPr lang="en-US" altLang="zh-CN" sz="2000" dirty="0">
                        <a:latin typeface="Cambria Math" panose="02040503050406030204" charset="0"/>
                        <a:cs typeface="Cambria Math" panose="02040503050406030204" charset="0"/>
                      </a:rPr>
                      <m:t>q</m:t>
                    </m:r>
                    <m:r>
                      <a:rPr lang="en-US" altLang="zh-CN" sz="2000" dirty="0">
                        <a:latin typeface="Cambria Math" panose="02040503050406030204" charset="0"/>
                        <a:cs typeface="Cambria Math" panose="02040503050406030204" charset="0"/>
                      </a:rPr>
                      <m:t>(</m:t>
                    </m:r>
                    <m:r>
                      <m:rPr>
                        <m:sty m:val="p"/>
                      </m:rPr>
                      <a:rPr lang="en-US" altLang="zh-CN" sz="2000" dirty="0">
                        <a:latin typeface="Cambria Math" panose="02040503050406030204" charset="0"/>
                        <a:cs typeface="Cambria Math" panose="02040503050406030204" charset="0"/>
                      </a:rPr>
                      <m:t>W</m:t>
                    </m:r>
                    <m:r>
                      <a:rPr lang="en-US" altLang="zh-CN" sz="2000" dirty="0">
                        <a:latin typeface="Cambria Math" panose="02040503050406030204" charset="0"/>
                        <a:cs typeface="Cambria Math" panose="02040503050406030204" charset="0"/>
                      </a:rPr>
                      <m:t>|</m:t>
                    </m:r>
                    <m:r>
                      <m:rPr>
                        <m:sty m:val="p"/>
                      </m:rPr>
                      <a:rPr lang="en-US" altLang="zh-CN" sz="2000" dirty="0">
                        <a:latin typeface="Cambria Math" panose="02040503050406030204" charset="0"/>
                        <a:cs typeface="Cambria Math" panose="02040503050406030204" charset="0"/>
                      </a:rPr>
                      <m:t>θ</m:t>
                    </m:r>
                    <m:r>
                      <a:rPr lang="en-US" altLang="zh-CN" sz="2000" dirty="0">
                        <a:latin typeface="Cambria Math" panose="02040503050406030204" charset="0"/>
                        <a:cs typeface="Cambria Math" panose="02040503050406030204" charset="0"/>
                      </a:rPr>
                      <m:t>)||</m:t>
                    </m:r>
                    <m:r>
                      <m:rPr>
                        <m:sty m:val="p"/>
                      </m:rPr>
                      <a:rPr lang="en-US" altLang="zh-CN" sz="2000" dirty="0">
                        <a:latin typeface="Cambria Math" panose="02040503050406030204" charset="0"/>
                        <a:cs typeface="Cambria Math" panose="02040503050406030204" charset="0"/>
                      </a:rPr>
                      <m:t>P</m:t>
                    </m:r>
                    <m:r>
                      <a:rPr lang="en-US" altLang="zh-CN" sz="2000" dirty="0">
                        <a:latin typeface="Cambria Math" panose="02040503050406030204" charset="0"/>
                        <a:cs typeface="Cambria Math" panose="02040503050406030204" charset="0"/>
                      </a:rPr>
                      <m:t>(</m:t>
                    </m:r>
                    <m:r>
                      <m:rPr>
                        <m:sty m:val="p"/>
                      </m:rPr>
                      <a:rPr lang="en-US" altLang="zh-CN" sz="2000" dirty="0">
                        <a:latin typeface="Cambria Math" panose="02040503050406030204" charset="0"/>
                        <a:cs typeface="Cambria Math" panose="02040503050406030204" charset="0"/>
                      </a:rPr>
                      <m:t>W</m:t>
                    </m:r>
                    <m:r>
                      <a:rPr lang="en-US" altLang="zh-CN" sz="2000" dirty="0">
                        <a:latin typeface="Cambria Math" panose="02040503050406030204" charset="0"/>
                        <a:cs typeface="Cambria Math" panose="02040503050406030204" charset="0"/>
                      </a:rPr>
                      <m:t>|</m:t>
                    </m:r>
                    <m:r>
                      <m:rPr>
                        <m:sty m:val="p"/>
                      </m:rPr>
                      <a:rPr lang="en-US" altLang="zh-CN" sz="2000" dirty="0">
                        <a:latin typeface="Cambria Math" panose="02040503050406030204" charset="0"/>
                        <a:cs typeface="Cambria Math" panose="02040503050406030204" charset="0"/>
                      </a:rPr>
                      <m:t>D</m:t>
                    </m:r>
                    <m:r>
                      <a:rPr lang="en-US" altLang="zh-CN" sz="2000" dirty="0">
                        <a:latin typeface="Cambria Math" panose="02040503050406030204" charset="0"/>
                        <a:cs typeface="Cambria Math" panose="02040503050406030204" charset="0"/>
                      </a:rPr>
                      <m:t>))=</m:t>
                    </m:r>
                    <m:r>
                      <m:rPr>
                        <m:sty m:val="p"/>
                      </m:rPr>
                      <a:rPr lang="en-US" altLang="zh-CN" sz="2000" dirty="0">
                        <a:latin typeface="Cambria Math" panose="02040503050406030204" charset="0"/>
                        <a:cs typeface="Cambria Math" panose="02040503050406030204" charset="0"/>
                      </a:rPr>
                      <m:t>log</m:t>
                    </m:r>
                    <m:r>
                      <a:rPr lang="en-US" altLang="zh-CN" sz="2000" dirty="0">
                        <a:latin typeface="Cambria Math" panose="02040503050406030204" charset="0"/>
                        <a:cs typeface="Cambria Math" panose="02040503050406030204" charset="0"/>
                      </a:rPr>
                      <m:t>(</m:t>
                    </m:r>
                    <m:r>
                      <m:rPr>
                        <m:sty m:val="p"/>
                      </m:rPr>
                      <a:rPr lang="en-US" altLang="zh-CN" sz="2000" dirty="0">
                        <a:latin typeface="Cambria Math" panose="02040503050406030204" charset="0"/>
                        <a:cs typeface="Cambria Math" panose="02040503050406030204" charset="0"/>
                      </a:rPr>
                      <m:t>P</m:t>
                    </m:r>
                    <m:r>
                      <a:rPr lang="en-US" altLang="zh-CN" sz="2000" dirty="0">
                        <a:latin typeface="Cambria Math" panose="02040503050406030204" charset="0"/>
                        <a:cs typeface="Cambria Math" panose="02040503050406030204" charset="0"/>
                      </a:rPr>
                      <m:t>(</m:t>
                    </m:r>
                    <m:r>
                      <m:rPr>
                        <m:sty m:val="p"/>
                      </m:rPr>
                      <a:rPr lang="en-US" altLang="zh-CN" sz="2000" dirty="0">
                        <a:latin typeface="Cambria Math" panose="02040503050406030204" charset="0"/>
                        <a:cs typeface="Cambria Math" panose="02040503050406030204" charset="0"/>
                      </a:rPr>
                      <m:t>D</m:t>
                    </m:r>
                    <m:r>
                      <a:rPr lang="en-US" altLang="zh-CN" sz="2000" dirty="0">
                        <a:latin typeface="Cambria Math" panose="02040503050406030204" charset="0"/>
                        <a:cs typeface="Cambria Math" panose="02040503050406030204" charset="0"/>
                      </a:rPr>
                      <m:t>))</m:t>
                    </m:r>
                    <m:r>
                      <a:rPr lang="en-US" altLang="zh-CN" sz="2000" dirty="0">
                        <a:latin typeface="Cambria Math" panose="02040503050406030204" charset="0"/>
                        <a:cs typeface="Cambria Math" panose="02040503050406030204" charset="0"/>
                      </a:rPr>
                      <m:t>−</m:t>
                    </m:r>
                    <m:nary>
                      <m:naryPr>
                        <m:limLoc m:val="undOvr"/>
                        <m:subHide m:val="on"/>
                        <m:supHide m:val="on"/>
                        <m:ctrlPr>
                          <a:rPr lang="en-US" altLang="zh-CN" sz="2000" i="1" dirty="0">
                            <a:latin typeface="Cambria Math" panose="02040503050406030204" charset="0"/>
                            <a:cs typeface="Cambria Math" panose="02040503050406030204" charset="0"/>
                          </a:rPr>
                        </m:ctrlPr>
                      </m:naryPr>
                      <m:sub/>
                      <m:sup/>
                      <m:e>
                        <m:r>
                          <a:rPr lang="en-US" altLang="zh-CN" sz="2000" i="1" dirty="0">
                            <a:latin typeface="Cambria Math" panose="02040503050406030204" charset="0"/>
                            <a:cs typeface="Cambria Math" panose="02040503050406030204" charset="0"/>
                          </a:rPr>
                          <m:t>𝑞</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𝑊</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𝜃</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𝑙𝑜𝑔</m:t>
                        </m:r>
                        <m:f>
                          <m:fPr>
                            <m:ctrlPr>
                              <a:rPr lang="en-US" altLang="zh-CN" sz="2000" i="1" dirty="0">
                                <a:latin typeface="Cambria Math" panose="02040503050406030204" charset="0"/>
                                <a:cs typeface="Cambria Math" panose="02040503050406030204" charset="0"/>
                              </a:rPr>
                            </m:ctrlPr>
                          </m:fPr>
                          <m:num>
                            <m:r>
                              <a:rPr lang="en-US" altLang="zh-CN" sz="2000" i="1" dirty="0">
                                <a:latin typeface="Cambria Math" panose="02040503050406030204" charset="0"/>
                                <a:cs typeface="Cambria Math" panose="02040503050406030204" charset="0"/>
                              </a:rPr>
                              <m:t>𝑃</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𝑊</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𝑃</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𝐷</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𝑊</m:t>
                            </m:r>
                            <m:r>
                              <a:rPr lang="en-US" altLang="zh-CN" sz="2000" i="1" dirty="0">
                                <a:latin typeface="Cambria Math" panose="02040503050406030204" charset="0"/>
                                <a:cs typeface="Cambria Math" panose="02040503050406030204" charset="0"/>
                              </a:rPr>
                              <m:t>)</m:t>
                            </m:r>
                          </m:num>
                          <m:den>
                            <m:r>
                              <a:rPr lang="en-US" altLang="zh-CN" sz="2000" i="1" dirty="0">
                                <a:latin typeface="Cambria Math" panose="02040503050406030204" charset="0"/>
                                <a:cs typeface="Cambria Math" panose="02040503050406030204" charset="0"/>
                              </a:rPr>
                              <m:t>𝑞</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𝑊</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𝜃</m:t>
                            </m:r>
                            <m:r>
                              <a:rPr lang="en-US" altLang="zh-CN" sz="2000" i="1" dirty="0">
                                <a:latin typeface="Cambria Math" panose="02040503050406030204" charset="0"/>
                                <a:cs typeface="Cambria Math" panose="02040503050406030204" charset="0"/>
                              </a:rPr>
                              <m:t>)</m:t>
                            </m:r>
                          </m:den>
                        </m:f>
                        <m:r>
                          <a:rPr lang="en-US" altLang="zh-CN" sz="2000" i="1" dirty="0">
                            <a:latin typeface="Cambria Math" panose="02040503050406030204" charset="0"/>
                            <a:cs typeface="Cambria Math" panose="02040503050406030204" charset="0"/>
                          </a:rPr>
                          <m:t>𝑑𝑊</m:t>
                        </m:r>
                      </m:e>
                    </m:nary>
                  </m:oMath>
                </a14:m>
                <a:endParaRPr lang="en-US" altLang="zh-CN" sz="2000" i="1" dirty="0">
                  <a:latin typeface="Cambria Math" panose="02040503050406030204" charset="0"/>
                  <a:cs typeface="Cambria Math" panose="02040503050406030204" charset="0"/>
                </a:endParaRPr>
              </a:p>
              <a:p>
                <a:pPr marL="0" indent="0">
                  <a:buNone/>
                </a:pPr>
                <a:r>
                  <a:rPr lang="en-US" altLang="zh-CN" sz="2000" dirty="0">
                    <a:latin typeface="Cambria Math" panose="02040503050406030204" charset="0"/>
                    <a:cs typeface="Cambria Math" panose="02040503050406030204" charset="0"/>
                  </a:rPr>
                  <a:t>    </a:t>
                </a:r>
                <a14:m>
                  <m:oMath xmlns:m="http://schemas.openxmlformats.org/officeDocument/2006/math">
                    <m:sSup>
                      <m:sSupPr>
                        <m:ctrlPr>
                          <a:rPr lang="zh-CN" altLang="en-US" sz="2000" i="1" dirty="0">
                            <a:latin typeface="Cambria Math" panose="02040503050406030204" charset="0"/>
                            <a:cs typeface="Cambria Math" panose="02040503050406030204" charset="0"/>
                          </a:rPr>
                        </m:ctrlPr>
                      </m:sSupPr>
                      <m:e>
                        <m:r>
                          <a:rPr lang="en-US" altLang="zh-CN" sz="2000" i="1" dirty="0">
                            <a:latin typeface="Cambria Math" panose="02040503050406030204" charset="0"/>
                            <a:cs typeface="Cambria Math" panose="02040503050406030204" charset="0"/>
                          </a:rPr>
                          <m:t>𝜃</m:t>
                        </m:r>
                      </m:e>
                      <m:sup>
                        <m:r>
                          <a:rPr lang="en-US" altLang="zh-CN" sz="2000" i="1" dirty="0">
                            <a:latin typeface="Cambria Math" panose="02040503050406030204" charset="0"/>
                            <a:cs typeface="Cambria Math" panose="02040503050406030204" charset="0"/>
                          </a:rPr>
                          <m:t>∗</m:t>
                        </m:r>
                      </m:sup>
                    </m:sSup>
                    <m:r>
                      <a:rPr lang="en-US" altLang="zh-CN" sz="2000" i="1" dirty="0">
                        <a:latin typeface="Cambria Math" panose="02040503050406030204" charset="0"/>
                        <a:cs typeface="Cambria Math" panose="02040503050406030204" charset="0"/>
                      </a:rPr>
                      <m:t>=</m:t>
                    </m:r>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𝑎𝑟𝑔𝑚𝑖𝑛</m:t>
                        </m:r>
                      </m:e>
                      <m:sub>
                        <m:r>
                          <a:rPr lang="en-US" altLang="zh-CN" sz="2000" i="1" dirty="0">
                            <a:latin typeface="Cambria Math" panose="02040503050406030204" charset="0"/>
                            <a:cs typeface="Cambria Math" panose="02040503050406030204" charset="0"/>
                          </a:rPr>
                          <m:t>𝜃</m:t>
                        </m:r>
                      </m:sub>
                    </m:sSub>
                    <m:r>
                      <a:rPr lang="en-US" altLang="zh-CN" sz="2000" i="1" dirty="0">
                        <a:latin typeface="Cambria Math" panose="02040503050406030204" charset="0"/>
                        <a:cs typeface="Cambria Math" panose="02040503050406030204" charset="0"/>
                      </a:rPr>
                      <m:t>{</m:t>
                    </m:r>
                    <m:r>
                      <m:rPr>
                        <m:sty m:val="p"/>
                      </m:rPr>
                      <a:rPr lang="en-US" altLang="zh-CN" sz="2000" dirty="0">
                        <a:latin typeface="Cambria Math" panose="02040503050406030204" charset="0"/>
                        <a:cs typeface="Cambria Math" panose="02040503050406030204" charset="0"/>
                      </a:rPr>
                      <m:t>log</m:t>
                    </m:r>
                    <m:r>
                      <a:rPr lang="en-US" altLang="zh-CN" sz="2000" dirty="0">
                        <a:latin typeface="Cambria Math" panose="02040503050406030204" charset="0"/>
                        <a:cs typeface="Cambria Math" panose="02040503050406030204" charset="0"/>
                      </a:rPr>
                      <m:t>(</m:t>
                    </m:r>
                    <m:r>
                      <m:rPr>
                        <m:sty m:val="p"/>
                      </m:rPr>
                      <a:rPr lang="en-US" altLang="zh-CN" sz="2000" dirty="0">
                        <a:latin typeface="Cambria Math" panose="02040503050406030204" charset="0"/>
                        <a:cs typeface="Cambria Math" panose="02040503050406030204" charset="0"/>
                      </a:rPr>
                      <m:t>P</m:t>
                    </m:r>
                    <m:r>
                      <a:rPr lang="en-US" altLang="zh-CN" sz="2000" dirty="0">
                        <a:latin typeface="Cambria Math" panose="02040503050406030204" charset="0"/>
                        <a:cs typeface="Cambria Math" panose="02040503050406030204" charset="0"/>
                      </a:rPr>
                      <m:t>(</m:t>
                    </m:r>
                    <m:r>
                      <m:rPr>
                        <m:sty m:val="p"/>
                      </m:rPr>
                      <a:rPr lang="en-US" altLang="zh-CN" sz="2000" dirty="0">
                        <a:latin typeface="Cambria Math" panose="02040503050406030204" charset="0"/>
                        <a:cs typeface="Cambria Math" panose="02040503050406030204" charset="0"/>
                      </a:rPr>
                      <m:t>D</m:t>
                    </m:r>
                    <m:r>
                      <a:rPr lang="en-US" altLang="zh-CN" sz="2000" dirty="0">
                        <a:latin typeface="Cambria Math" panose="02040503050406030204" charset="0"/>
                        <a:cs typeface="Cambria Math" panose="02040503050406030204" charset="0"/>
                      </a:rPr>
                      <m:t>))</m:t>
                    </m:r>
                    <m:r>
                      <a:rPr lang="en-US" altLang="zh-CN" sz="2000" dirty="0">
                        <a:latin typeface="Cambria Math" panose="02040503050406030204" charset="0"/>
                        <a:cs typeface="Cambria Math" panose="02040503050406030204" charset="0"/>
                      </a:rPr>
                      <m:t>−</m:t>
                    </m:r>
                    <m:nary>
                      <m:naryPr>
                        <m:limLoc m:val="undOvr"/>
                        <m:subHide m:val="on"/>
                        <m:supHide m:val="on"/>
                        <m:ctrlPr>
                          <a:rPr lang="en-US" altLang="zh-CN" sz="2000" i="1" dirty="0">
                            <a:latin typeface="Cambria Math" panose="02040503050406030204" charset="0"/>
                            <a:cs typeface="Cambria Math" panose="02040503050406030204" charset="0"/>
                          </a:rPr>
                        </m:ctrlPr>
                      </m:naryPr>
                      <m:sub/>
                      <m:sup/>
                      <m:e>
                        <m:r>
                          <a:rPr lang="en-US" altLang="zh-CN" sz="2000" i="1" dirty="0">
                            <a:latin typeface="Cambria Math" panose="02040503050406030204" charset="0"/>
                            <a:cs typeface="Cambria Math" panose="02040503050406030204" charset="0"/>
                          </a:rPr>
                          <m:t>𝑞</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𝑊</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𝜃</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𝑙𝑜𝑔</m:t>
                        </m:r>
                        <m:f>
                          <m:fPr>
                            <m:ctrlPr>
                              <a:rPr lang="en-US" altLang="zh-CN" sz="2000" i="1" dirty="0">
                                <a:latin typeface="Cambria Math" panose="02040503050406030204" charset="0"/>
                                <a:cs typeface="Cambria Math" panose="02040503050406030204" charset="0"/>
                              </a:rPr>
                            </m:ctrlPr>
                          </m:fPr>
                          <m:num>
                            <m:r>
                              <a:rPr lang="en-US" altLang="zh-CN" sz="2000" i="1" dirty="0">
                                <a:latin typeface="Cambria Math" panose="02040503050406030204" charset="0"/>
                                <a:cs typeface="Cambria Math" panose="02040503050406030204" charset="0"/>
                              </a:rPr>
                              <m:t>𝑃</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𝑊</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𝑃</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𝐷</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𝑊</m:t>
                            </m:r>
                            <m:r>
                              <a:rPr lang="en-US" altLang="zh-CN" sz="2000" i="1" dirty="0">
                                <a:latin typeface="Cambria Math" panose="02040503050406030204" charset="0"/>
                                <a:cs typeface="Cambria Math" panose="02040503050406030204" charset="0"/>
                              </a:rPr>
                              <m:t>)</m:t>
                            </m:r>
                          </m:num>
                          <m:den>
                            <m:r>
                              <a:rPr lang="en-US" altLang="zh-CN" sz="2000" i="1" dirty="0">
                                <a:latin typeface="Cambria Math" panose="02040503050406030204" charset="0"/>
                                <a:cs typeface="Cambria Math" panose="02040503050406030204" charset="0"/>
                              </a:rPr>
                              <m:t>𝑞</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𝑊</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𝜃</m:t>
                            </m:r>
                            <m:r>
                              <a:rPr lang="en-US" altLang="zh-CN" sz="2000" i="1" dirty="0">
                                <a:latin typeface="Cambria Math" panose="02040503050406030204" charset="0"/>
                                <a:cs typeface="Cambria Math" panose="02040503050406030204" charset="0"/>
                              </a:rPr>
                              <m:t>)</m:t>
                            </m:r>
                          </m:den>
                        </m:f>
                        <m:r>
                          <a:rPr lang="en-US" altLang="zh-CN" sz="2000" i="1" dirty="0">
                            <a:latin typeface="Cambria Math" panose="02040503050406030204" charset="0"/>
                            <a:cs typeface="Cambria Math" panose="02040503050406030204" charset="0"/>
                          </a:rPr>
                          <m:t>𝑑𝑊</m:t>
                        </m:r>
                        <m:r>
                          <a:rPr lang="en-US" altLang="zh-CN" sz="2000" i="1" dirty="0">
                            <a:latin typeface="Cambria Math" panose="02040503050406030204" charset="0"/>
                            <a:cs typeface="Cambria Math" panose="02040503050406030204" charset="0"/>
                          </a:rPr>
                          <m:t>}</m:t>
                        </m:r>
                      </m:e>
                    </m:nary>
                  </m:oMath>
                </a14:m>
                <a:endParaRPr lang="en-US" altLang="zh-CN" sz="2000" i="1" dirty="0">
                  <a:latin typeface="Cambria Math" panose="02040503050406030204" charset="0"/>
                  <a:cs typeface="Cambria Math" panose="02040503050406030204" charset="0"/>
                </a:endParaRPr>
              </a:p>
              <a:p>
                <a:pPr marL="0" indent="0">
                  <a:buNone/>
                </a:pPr>
                <a:r>
                  <a:rPr lang="en-US" altLang="zh-CN" sz="2000" dirty="0">
                    <a:latin typeface="Cambria Math" panose="02040503050406030204" charset="0"/>
                    <a:cs typeface="Cambria Math" panose="02040503050406030204" charset="0"/>
                  </a:rPr>
                  <a:t>         =</a:t>
                </a:r>
                <a14:m>
                  <m:oMath xmlns:m="http://schemas.openxmlformats.org/officeDocument/2006/math">
                    <m:sSub>
                      <m:sSubPr>
                        <m:ctrlPr>
                          <a:rPr lang="en-US" altLang="zh-CN" sz="2000" i="1" dirty="0">
                            <a:latin typeface="Cambria Math" panose="02040503050406030204" charset="0"/>
                            <a:cs typeface="Cambria Math" panose="02040503050406030204" charset="0"/>
                          </a:rPr>
                        </m:ctrlPr>
                      </m:sSubPr>
                      <m:e>
                        <m:r>
                          <a:rPr lang="en-US" altLang="zh-CN" sz="2000" i="1" dirty="0">
                            <a:latin typeface="Cambria Math" panose="02040503050406030204" charset="0"/>
                            <a:cs typeface="Cambria Math" panose="02040503050406030204" charset="0"/>
                          </a:rPr>
                          <m:t>𝑎𝑟𝑔𝑚𝑎𝑥</m:t>
                        </m:r>
                      </m:e>
                      <m:sub>
                        <m:r>
                          <a:rPr lang="en-US" altLang="zh-CN" sz="2000" i="1" dirty="0">
                            <a:latin typeface="Cambria Math" panose="02040503050406030204" charset="0"/>
                            <a:cs typeface="Cambria Math" panose="02040503050406030204" charset="0"/>
                          </a:rPr>
                          <m:t>𝜃</m:t>
                        </m:r>
                      </m:sub>
                    </m:sSub>
                    <m:r>
                      <a:rPr lang="en-US" altLang="zh-CN" sz="2000" i="1" dirty="0">
                        <a:latin typeface="Cambria Math" panose="02040503050406030204" charset="0"/>
                        <a:cs typeface="Cambria Math" panose="02040503050406030204" charset="0"/>
                      </a:rPr>
                      <m:t>{</m:t>
                    </m:r>
                    <m:nary>
                      <m:naryPr>
                        <m:limLoc m:val="undOvr"/>
                        <m:subHide m:val="on"/>
                        <m:supHide m:val="on"/>
                        <m:ctrlPr>
                          <a:rPr lang="en-US" altLang="zh-CN" sz="2000" i="1" dirty="0">
                            <a:latin typeface="Cambria Math" panose="02040503050406030204" charset="0"/>
                            <a:cs typeface="Cambria Math" panose="02040503050406030204" charset="0"/>
                          </a:rPr>
                        </m:ctrlPr>
                      </m:naryPr>
                      <m:sub/>
                      <m:sup/>
                      <m:e>
                        <m:r>
                          <a:rPr lang="en-US" altLang="zh-CN" sz="2000" i="1" dirty="0">
                            <a:latin typeface="Cambria Math" panose="02040503050406030204" charset="0"/>
                            <a:cs typeface="Cambria Math" panose="02040503050406030204" charset="0"/>
                          </a:rPr>
                          <m:t>𝑞</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𝑊</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𝜃</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𝑙𝑜𝑔</m:t>
                        </m:r>
                        <m:f>
                          <m:fPr>
                            <m:ctrlPr>
                              <a:rPr lang="en-US" altLang="zh-CN" sz="2000" i="1" dirty="0">
                                <a:latin typeface="Cambria Math" panose="02040503050406030204" charset="0"/>
                                <a:cs typeface="Cambria Math" panose="02040503050406030204" charset="0"/>
                              </a:rPr>
                            </m:ctrlPr>
                          </m:fPr>
                          <m:num>
                            <m:r>
                              <a:rPr lang="en-US" altLang="zh-CN" sz="2000" i="1" dirty="0">
                                <a:latin typeface="Cambria Math" panose="02040503050406030204" charset="0"/>
                                <a:cs typeface="Cambria Math" panose="02040503050406030204" charset="0"/>
                              </a:rPr>
                              <m:t>𝑃</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𝑊</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𝑃</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𝐷</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𝑊</m:t>
                            </m:r>
                            <m:r>
                              <a:rPr lang="en-US" altLang="zh-CN" sz="2000" i="1" dirty="0">
                                <a:latin typeface="Cambria Math" panose="02040503050406030204" charset="0"/>
                                <a:cs typeface="Cambria Math" panose="02040503050406030204" charset="0"/>
                              </a:rPr>
                              <m:t>)</m:t>
                            </m:r>
                          </m:num>
                          <m:den>
                            <m:r>
                              <a:rPr lang="en-US" altLang="zh-CN" sz="2000" i="1" dirty="0">
                                <a:latin typeface="Cambria Math" panose="02040503050406030204" charset="0"/>
                                <a:cs typeface="Cambria Math" panose="02040503050406030204" charset="0"/>
                              </a:rPr>
                              <m:t>𝑞</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𝑊</m:t>
                            </m:r>
                            <m:r>
                              <a:rPr lang="en-US" altLang="zh-CN" sz="2000" i="1" dirty="0">
                                <a:latin typeface="Cambria Math" panose="02040503050406030204" charset="0"/>
                                <a:cs typeface="Cambria Math" panose="02040503050406030204" charset="0"/>
                              </a:rPr>
                              <m:t>|</m:t>
                            </m:r>
                            <m:r>
                              <a:rPr lang="en-US" altLang="zh-CN" sz="2000" i="1" dirty="0">
                                <a:latin typeface="Cambria Math" panose="02040503050406030204" charset="0"/>
                                <a:cs typeface="Cambria Math" panose="02040503050406030204" charset="0"/>
                              </a:rPr>
                              <m:t>𝜃</m:t>
                            </m:r>
                            <m:r>
                              <a:rPr lang="en-US" altLang="zh-CN" sz="2000" i="1" dirty="0">
                                <a:latin typeface="Cambria Math" panose="02040503050406030204" charset="0"/>
                                <a:cs typeface="Cambria Math" panose="02040503050406030204" charset="0"/>
                              </a:rPr>
                              <m:t>)</m:t>
                            </m:r>
                          </m:den>
                        </m:f>
                        <m:r>
                          <a:rPr lang="en-US" altLang="zh-CN" sz="2000" i="1" dirty="0">
                            <a:latin typeface="Cambria Math" panose="02040503050406030204" charset="0"/>
                            <a:cs typeface="Cambria Math" panose="02040503050406030204" charset="0"/>
                          </a:rPr>
                          <m:t>𝑑𝑊</m:t>
                        </m:r>
                        <m:r>
                          <a:rPr lang="en-US" altLang="zh-CN" sz="2000" i="1" dirty="0">
                            <a:latin typeface="Cambria Math" panose="02040503050406030204" charset="0"/>
                            <a:cs typeface="Cambria Math" panose="02040503050406030204" charset="0"/>
                          </a:rPr>
                          <m:t>}</m:t>
                        </m:r>
                      </m:e>
                    </m:nary>
                  </m:oMath>
                </a14:m>
                <a:r>
                  <a:rPr lang="en-US" altLang="zh-CN" sz="2000" dirty="0">
                    <a:latin typeface="Cambria Math" panose="02040503050406030204" charset="0"/>
                    <a:cs typeface="Cambria Math" panose="02040503050406030204" charset="0"/>
                  </a:rPr>
                  <a:t>	</a:t>
                </a:r>
                <a:endParaRPr lang="en-US" altLang="zh-CN" sz="2000" dirty="0">
                  <a:latin typeface="Cambria Math" panose="02040503050406030204" charset="0"/>
                  <a:cs typeface="Cambria Math" panose="02040503050406030204" charset="0"/>
                </a:endParaRPr>
              </a:p>
              <a:p>
                <a:pPr marL="0" indent="0">
                  <a:buNone/>
                </a:pPr>
                <a:endParaRPr lang="en-US" altLang="zh-CN" sz="2000" dirty="0">
                  <a:latin typeface="Cambria Math" panose="02040503050406030204" charset="0"/>
                  <a:cs typeface="Cambria Math" panose="02040503050406030204" charset="0"/>
                </a:endParaRPr>
              </a:p>
              <a:p>
                <a:pPr marL="0" indent="0">
                  <a:buNone/>
                </a:pPr>
                <a:r>
                  <a:rPr lang="en-US" altLang="zh-CN" sz="2000" dirty="0">
                    <a:latin typeface="Cambria Math" panose="02040503050406030204" charset="0"/>
                    <a:cs typeface="Cambria Math" panose="02040503050406030204" charset="0"/>
                  </a:rPr>
                  <a:t>3 </a:t>
                </a:r>
                <a:r>
                  <a:rPr lang="zh-CN" altLang="en-US" sz="2000" dirty="0">
                    <a:latin typeface="Cambria Math" panose="02040503050406030204" charset="0"/>
                    <a:cs typeface="Cambria Math" panose="02040503050406030204" charset="0"/>
                  </a:rPr>
                  <a:t>通过梯度下降、</a:t>
                </a:r>
                <a:r>
                  <a:rPr lang="en-US" altLang="zh-CN" sz="2000" dirty="0">
                    <a:latin typeface="Cambria Math" panose="02040503050406030204" charset="0"/>
                    <a:cs typeface="Cambria Math" panose="02040503050406030204" charset="0"/>
                  </a:rPr>
                  <a:t>Adam</a:t>
                </a:r>
                <a:r>
                  <a:rPr lang="zh-CN" altLang="en-US" sz="2000" dirty="0">
                    <a:latin typeface="Cambria Math" panose="02040503050406030204" charset="0"/>
                    <a:cs typeface="Cambria Math" panose="02040503050406030204" charset="0"/>
                  </a:rPr>
                  <a:t>等方法计算</a:t>
                </a:r>
                <a14:m>
                  <m:oMath xmlns:m="http://schemas.openxmlformats.org/officeDocument/2006/math">
                    <m:sSup>
                      <m:sSupPr>
                        <m:ctrlPr>
                          <a:rPr lang="en-US" altLang="zh-CN" sz="2000" i="1" dirty="0">
                            <a:latin typeface="Cambria Math" panose="02040503050406030204" charset="0"/>
                            <a:cs typeface="Cambria Math" panose="02040503050406030204" charset="0"/>
                          </a:rPr>
                        </m:ctrlPr>
                      </m:sSupPr>
                      <m:e>
                        <m:r>
                          <a:rPr lang="en-US" altLang="zh-CN" sz="2000" i="1" dirty="0">
                            <a:latin typeface="Cambria Math" panose="02040503050406030204" charset="0"/>
                            <a:cs typeface="Cambria Math" panose="02040503050406030204" charset="0"/>
                          </a:rPr>
                          <m:t>𝜃</m:t>
                        </m:r>
                      </m:e>
                      <m:sup>
                        <m:r>
                          <a:rPr lang="en-US" altLang="zh-CN" sz="2000" i="1" dirty="0">
                            <a:latin typeface="Cambria Math" panose="02040503050406030204" charset="0"/>
                            <a:cs typeface="Cambria Math" panose="02040503050406030204" charset="0"/>
                          </a:rPr>
                          <m:t>∗</m:t>
                        </m:r>
                      </m:sup>
                    </m:sSup>
                  </m:oMath>
                </a14:m>
                <a:r>
                  <a:rPr lang="zh-CN" altLang="en-US" sz="2000" dirty="0">
                    <a:latin typeface="Cambria Math" panose="02040503050406030204" charset="0"/>
                    <a:cs typeface="Cambria Math" panose="02040503050406030204" charset="0"/>
                  </a:rPr>
                  <a:t>，得到</a:t>
                </a:r>
                <a:r>
                  <a:rPr lang="en-US" altLang="zh-CN" sz="2000" dirty="0">
                    <a:latin typeface="Cambria Math" panose="02040503050406030204" charset="0"/>
                    <a:cs typeface="Cambria Math" panose="02040503050406030204" charset="0"/>
                    <a:sym typeface="+mn-ea"/>
                  </a:rPr>
                  <a:t>q(W|</a:t>
                </a:r>
                <a14:m>
                  <m:oMath xmlns:m="http://schemas.openxmlformats.org/officeDocument/2006/math">
                    <m:sSup>
                      <m:sSupPr>
                        <m:ctrlPr>
                          <a:rPr lang="en-US" altLang="zh-CN" sz="2000" i="1" dirty="0">
                            <a:latin typeface="Cambria Math" panose="02040503050406030204" charset="0"/>
                            <a:cs typeface="Cambria Math" panose="02040503050406030204" charset="0"/>
                            <a:sym typeface="+mn-ea"/>
                          </a:rPr>
                        </m:ctrlPr>
                      </m:sSupPr>
                      <m:e>
                        <m:r>
                          <a:rPr lang="en-US" altLang="zh-CN" sz="2000" i="1" dirty="0">
                            <a:latin typeface="Cambria Math" panose="02040503050406030204" charset="0"/>
                            <a:cs typeface="Cambria Math" panose="02040503050406030204" charset="0"/>
                            <a:sym typeface="+mn-ea"/>
                          </a:rPr>
                          <m:t>𝜃</m:t>
                        </m:r>
                      </m:e>
                      <m:sup>
                        <m:r>
                          <a:rPr lang="en-US" altLang="zh-CN" sz="2000" i="1" dirty="0">
                            <a:latin typeface="Cambria Math" panose="02040503050406030204" charset="0"/>
                            <a:cs typeface="Cambria Math" panose="02040503050406030204" charset="0"/>
                            <a:sym typeface="+mn-ea"/>
                          </a:rPr>
                          <m:t>∗</m:t>
                        </m:r>
                      </m:sup>
                    </m:sSup>
                  </m:oMath>
                </a14:m>
                <a:r>
                  <a:rPr lang="en-US" altLang="zh-CN" sz="2000" dirty="0">
                    <a:latin typeface="Cambria Math" panose="02040503050406030204" charset="0"/>
                    <a:cs typeface="Cambria Math" panose="02040503050406030204" charset="0"/>
                    <a:sym typeface="+mn-ea"/>
                  </a:rPr>
                  <a:t>)</a:t>
                </a:r>
                <a:endParaRPr lang="zh-CN" altLang="en-US" sz="2000" dirty="0">
                  <a:latin typeface="Cambria Math" panose="02040503050406030204" charset="0"/>
                  <a:cs typeface="Cambria Math" panose="02040503050406030204" charset="0"/>
                </a:endParaRPr>
              </a:p>
              <a:p>
                <a:pPr marL="0" indent="0">
                  <a:buNone/>
                </a:pPr>
                <a:r>
                  <a:rPr lang="en-US" altLang="zh-CN" dirty="0">
                    <a:latin typeface="Cambria Math" panose="02040503050406030204" charset="0"/>
                    <a:cs typeface="Cambria Math" panose="02040503050406030204" charset="0"/>
                  </a:rPr>
                  <a:t>	</a:t>
                </a:r>
                <a:endParaRPr lang="en-US" altLang="zh-CN" dirty="0">
                  <a:latin typeface="Cambria Math" panose="02040503050406030204" charset="0"/>
                  <a:cs typeface="Cambria Math" panose="02040503050406030204" charset="0"/>
                </a:endParaRPr>
              </a:p>
            </p:txBody>
          </p:sp>
        </mc:Choice>
        <mc:Fallback>
          <p:sp>
            <p:nvSpPr>
              <p:cNvPr id="2" name="内容占位符 1"/>
              <p:cNvSpPr>
                <a:spLocks noRot="1" noChangeAspect="1" noMove="1" noResize="1" noEditPoints="1" noAdjustHandles="1" noChangeArrowheads="1" noChangeShapeType="1" noTextEdit="1"/>
              </p:cNvSpPr>
              <p:nvPr>
                <p:ph idx="1"/>
                <p:custDataLst>
                  <p:tags r:id="rId2"/>
                </p:custDataLst>
              </p:nvPr>
            </p:nvSpPr>
            <p:spPr>
              <a:xfrm>
                <a:off x="608330" y="1029970"/>
                <a:ext cx="10968990" cy="5579745"/>
              </a:xfrm>
              <a:blipFill rotWithShape="1">
                <a:blip r:embed="rId3"/>
                <a:stretch>
                  <a:fillRect/>
                </a:stretch>
              </a:blipFill>
            </p:spPr>
            <p:txBody>
              <a:bodyPr/>
              <a:lstStyle/>
              <a:p>
                <a:r>
                  <a:rPr lang="zh-CN" altLang="en-US">
                    <a:noFill/>
                  </a:rPr>
                  <a:t> </a:t>
                </a:r>
              </a:p>
            </p:txBody>
          </p:sp>
        </mc:Fallback>
      </mc:AlternateContent>
      <p:sp>
        <p:nvSpPr>
          <p:cNvPr id="4" name="标题 2"/>
          <p:cNvSpPr>
            <a:spLocks noGrp="1"/>
          </p:cNvSpPr>
          <p:nvPr>
            <p:custDataLst>
              <p:tags r:id="rId4"/>
            </p:custDataLst>
          </p:nvPr>
        </p:nvSpPr>
        <p:spPr>
          <a:xfrm>
            <a:off x="608400" y="264865"/>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latin typeface="华文新魏" panose="02010800040101010101" charset="-122"/>
                <a:ea typeface="华文新魏" panose="02010800040101010101" charset="-122"/>
              </a:rPr>
              <a:t>变分推断</a:t>
            </a:r>
            <a:endParaRPr lang="zh-CN" altLang="en-US" sz="2800">
              <a:latin typeface="华文新魏" panose="02010800040101010101" charset="-122"/>
              <a:ea typeface="华文新魏" panose="02010800040101010101" charset="-122"/>
            </a:endParaRPr>
          </a:p>
        </p:txBody>
      </p:sp>
    </p:spTree>
    <p:custDataLst>
      <p:tags r:id="rId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custDataLst>
              <p:tags r:id="rId1"/>
            </p:custDataLst>
          </p:nvPr>
        </p:nvSpPr>
        <p:spPr>
          <a:xfrm>
            <a:off x="608400" y="264865"/>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latin typeface="华文新魏" panose="02010800040101010101" charset="-122"/>
                <a:ea typeface="华文新魏" panose="02010800040101010101" charset="-122"/>
              </a:rPr>
              <a:t>卡尔曼滤波</a:t>
            </a:r>
            <a:r>
              <a:rPr lang="en-US" altLang="zh-CN" sz="2800">
                <a:latin typeface="华文新魏" panose="02010800040101010101" charset="-122"/>
                <a:ea typeface="华文新魏" panose="02010800040101010101" charset="-122"/>
              </a:rPr>
              <a:t> </a:t>
            </a:r>
            <a:r>
              <a:rPr lang="en-US" altLang="zh-CN" sz="2800">
                <a:solidFill>
                  <a:srgbClr val="FF0000"/>
                </a:solidFill>
                <a:latin typeface="华文中宋" panose="02010600040101010101" charset="-122"/>
                <a:ea typeface="华文中宋" panose="02010600040101010101" charset="-122"/>
              </a:rPr>
              <a:t>VS</a:t>
            </a:r>
            <a:r>
              <a:rPr lang="en-US" altLang="zh-CN" sz="2800">
                <a:latin typeface="华文新魏" panose="02010800040101010101" charset="-122"/>
                <a:ea typeface="华文新魏" panose="02010800040101010101" charset="-122"/>
              </a:rPr>
              <a:t> </a:t>
            </a:r>
            <a:r>
              <a:rPr lang="zh-CN" altLang="en-US" sz="2800">
                <a:latin typeface="华文新魏" panose="02010800040101010101" charset="-122"/>
                <a:ea typeface="华文新魏" panose="02010800040101010101" charset="-122"/>
              </a:rPr>
              <a:t>贝叶斯深度神经网络</a:t>
            </a:r>
            <a:endParaRPr lang="zh-CN" altLang="en-US" sz="2800">
              <a:latin typeface="华文新魏" panose="02010800040101010101" charset="-122"/>
              <a:ea typeface="华文新魏" panose="02010800040101010101" charset="-122"/>
            </a:endParaRPr>
          </a:p>
        </p:txBody>
      </p:sp>
      <p:pic>
        <p:nvPicPr>
          <p:cNvPr id="3" name="内容占位符 2"/>
          <p:cNvPicPr>
            <a:picLocks noChangeAspect="1"/>
          </p:cNvPicPr>
          <p:nvPr>
            <p:ph idx="1"/>
          </p:nvPr>
        </p:nvPicPr>
        <p:blipFill>
          <a:blip r:embed="rId2"/>
          <a:srcRect l="618" t="3341" r="3521" b="4714"/>
          <a:stretch>
            <a:fillRect/>
          </a:stretch>
        </p:blipFill>
        <p:spPr>
          <a:xfrm>
            <a:off x="187325" y="909955"/>
            <a:ext cx="9353550" cy="2848610"/>
          </a:xfrm>
          <a:prstGeom prst="rect">
            <a:avLst/>
          </a:prstGeom>
        </p:spPr>
      </p:pic>
      <p:sp>
        <p:nvSpPr>
          <p:cNvPr id="5" name="文本框 4"/>
          <p:cNvSpPr txBox="1"/>
          <p:nvPr/>
        </p:nvSpPr>
        <p:spPr>
          <a:xfrm>
            <a:off x="840105" y="4116070"/>
            <a:ext cx="10569575" cy="1476375"/>
          </a:xfrm>
          <a:prstGeom prst="rect">
            <a:avLst/>
          </a:prstGeom>
          <a:noFill/>
        </p:spPr>
        <p:txBody>
          <a:bodyPr wrap="square" rtlCol="0">
            <a:spAutoFit/>
          </a:bodyPr>
          <a:p>
            <a:r>
              <a:rPr lang="en-US" altLang="zh-CN"/>
              <a:t>1: </a:t>
            </a:r>
            <a:r>
              <a:rPr lang="zh-CN" altLang="en-US"/>
              <a:t>如若计算</a:t>
            </a:r>
            <a:r>
              <a:rPr lang="en-US" altLang="zh-CN"/>
              <a:t>t</a:t>
            </a:r>
            <a:r>
              <a:rPr lang="zh-CN" altLang="en-US"/>
              <a:t>时刻的分布，则必须已知</a:t>
            </a:r>
            <a:r>
              <a:rPr lang="en-US" altLang="zh-CN"/>
              <a:t>t-1</a:t>
            </a:r>
            <a:r>
              <a:rPr lang="zh-CN" altLang="en-US"/>
              <a:t>时刻的分布，所以需要对初始时刻的分布进行假设（跟踪式）</a:t>
            </a:r>
            <a:endParaRPr lang="zh-CN" altLang="en-US"/>
          </a:p>
          <a:p>
            <a:r>
              <a:rPr lang="en-US" altLang="zh-CN"/>
              <a:t>2: </a:t>
            </a:r>
            <a:r>
              <a:rPr lang="zh-CN" altLang="en-US"/>
              <a:t>一般卡尔曼滤波和扩展卡尔曼滤波对过程转换方程的线性程度要求高</a:t>
            </a:r>
            <a:endParaRPr lang="zh-CN" altLang="en-US"/>
          </a:p>
          <a:p>
            <a:r>
              <a:rPr lang="en-US" altLang="zh-CN"/>
              <a:t>3: </a:t>
            </a:r>
            <a:r>
              <a:rPr lang="zh-CN" altLang="en-US"/>
              <a:t>有时会出现不同的场景下，适用不同的卡尔曼滤波方法，普适性较差</a:t>
            </a:r>
            <a:endParaRPr lang="zh-CN" altLang="en-US"/>
          </a:p>
          <a:p>
            <a:r>
              <a:rPr lang="en-US" altLang="zh-CN"/>
              <a:t>4: </a:t>
            </a:r>
            <a:r>
              <a:rPr lang="zh-CN" altLang="en-US"/>
              <a:t>对于无迹卡尔曼滤波，普适性较好，但</a:t>
            </a:r>
            <a:r>
              <a:rPr lang="en-US" altLang="zh-CN"/>
              <a:t>sigma points</a:t>
            </a:r>
            <a:r>
              <a:rPr lang="zh-CN" altLang="en-US"/>
              <a:t>的选择是一个问题，如何从多组</a:t>
            </a:r>
            <a:r>
              <a:rPr lang="en-US" altLang="zh-CN"/>
              <a:t>sigma points</a:t>
            </a:r>
            <a:r>
              <a:rPr lang="zh-CN" altLang="en-US"/>
              <a:t>中选择最佳的一组</a:t>
            </a:r>
            <a:r>
              <a:rPr lang="en-US" altLang="zh-CN"/>
              <a:t>sigma points</a:t>
            </a:r>
            <a:endParaRPr lang="en-US" altLang="zh-CN"/>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39570"/>
            <a:ext cx="12192635" cy="2528570"/>
          </a:xfrm>
        </p:spPr>
        <p:txBody>
          <a:bodyPr>
            <a:normAutofit/>
          </a:bodyPr>
          <a:p>
            <a:pPr algn="ctr"/>
            <a:r>
              <a:rPr lang="en-US" altLang="zh-CN">
                <a:solidFill>
                  <a:schemeClr val="tx2">
                    <a:lumMod val="50000"/>
                    <a:lumOff val="50000"/>
                  </a:schemeClr>
                </a:solidFill>
              </a:rPr>
              <a:t>2 </a:t>
            </a:r>
            <a:r>
              <a:rPr lang="zh-CN" altLang="en-US">
                <a:solidFill>
                  <a:schemeClr val="tx2">
                    <a:lumMod val="50000"/>
                    <a:lumOff val="50000"/>
                  </a:schemeClr>
                </a:solidFill>
              </a:rPr>
              <a:t>推断模块</a:t>
            </a:r>
            <a:br>
              <a:rPr lang="zh-CN" altLang="en-US">
                <a:solidFill>
                  <a:schemeClr val="tx2">
                    <a:lumMod val="50000"/>
                    <a:lumOff val="50000"/>
                  </a:schemeClr>
                </a:solidFill>
              </a:rPr>
            </a:br>
            <a:r>
              <a:rPr lang="zh-CN" altLang="en-US" sz="2665">
                <a:latin typeface="华文新魏" panose="02010800040101010101" charset="-122"/>
                <a:ea typeface="华文新魏" panose="02010800040101010101" charset="-122"/>
              </a:rPr>
              <a:t>如何将上述的不确定性传入到贝叶斯网中？</a:t>
            </a:r>
            <a:br>
              <a:rPr lang="zh-CN" altLang="en-US" sz="2665">
                <a:latin typeface="华文新魏" panose="02010800040101010101" charset="-122"/>
                <a:ea typeface="华文新魏" panose="02010800040101010101" charset="-122"/>
              </a:rPr>
            </a:br>
            <a:r>
              <a:rPr lang="zh-CN" altLang="en-US" sz="2665">
                <a:latin typeface="华文新魏" panose="02010800040101010101" charset="-122"/>
                <a:ea typeface="华文新魏" panose="02010800040101010101" charset="-122"/>
              </a:rPr>
              <a:t>融合了上述不确定信息后如何进行决策？</a:t>
            </a:r>
            <a:endParaRPr lang="zh-CN" altLang="en-US" sz="2665">
              <a:latin typeface="华文新魏" panose="02010800040101010101" charset="-122"/>
              <a:ea typeface="华文新魏" panose="02010800040101010101" charset="-122"/>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custDataLst>
                  <p:tags r:id="rId1"/>
                </p:custDataLst>
              </p:nvPr>
            </p:nvSpPr>
            <p:spPr>
              <a:xfrm>
                <a:off x="608330" y="1096010"/>
                <a:ext cx="10968990" cy="5488940"/>
              </a:xfrm>
            </p:spPr>
            <p:txBody>
              <a:bodyPr>
                <a:normAutofit lnSpcReduction="10000"/>
              </a:bodyPr>
              <a:lstStyle/>
              <a:p>
                <a:r>
                  <a:rPr lang="zh-CN" altLang="en-US" dirty="0"/>
                  <a:t>贝叶斯网随机变量节点的状态一般是离散的</a:t>
                </a:r>
                <a:endParaRPr lang="zh-CN" altLang="en-US" dirty="0"/>
              </a:p>
              <a:p>
                <a:pPr marL="0" indent="0">
                  <a:buNone/>
                </a:pPr>
                <a:r>
                  <a:rPr lang="en-US" altLang="zh-CN" dirty="0"/>
                  <a:t>			                     </a:t>
                </a:r>
                <a:r>
                  <a:rPr lang="zh-CN" altLang="en-US" dirty="0"/>
                  <a:t>连续</a:t>
                </a:r>
                <a:r>
                  <a:rPr lang="en-US" altLang="zh-CN" dirty="0"/>
                  <a:t> </a:t>
                </a:r>
                <a14:m>
                  <m:oMath xmlns:m="http://schemas.openxmlformats.org/officeDocument/2006/math">
                    <m:r>
                      <a:rPr lang="en-US" altLang="zh-CN" i="1" dirty="0">
                        <a:latin typeface="Cambria Math" panose="02040503050406030204" charset="0"/>
                        <a:cs typeface="Cambria Math" panose="02040503050406030204" charset="0"/>
                      </a:rPr>
                      <m:t> </m:t>
                    </m:r>
                    <m:r>
                      <a:rPr lang="en-US" altLang="zh-CN" i="1" dirty="0">
                        <a:latin typeface="Cambria Math" panose="02040503050406030204" charset="0"/>
                        <a:cs typeface="Cambria Math" panose="02040503050406030204" charset="0"/>
                      </a:rPr>
                      <m:t>→</m:t>
                    </m:r>
                  </m:oMath>
                </a14:m>
                <a:r>
                  <a:rPr lang="en-US" altLang="zh-CN" dirty="0">
                    <a:latin typeface="Cambria Math" panose="02040503050406030204" charset="0"/>
                    <a:cs typeface="Cambria Math" panose="02040503050406030204" charset="0"/>
                  </a:rPr>
                  <a:t>    </a:t>
                </a:r>
                <a:r>
                  <a:rPr lang="zh-CN" altLang="en-US" dirty="0">
                    <a:latin typeface="Cambria Math" panose="02040503050406030204" charset="0"/>
                    <a:cs typeface="Cambria Math" panose="02040503050406030204" charset="0"/>
                  </a:rPr>
                  <a:t>离散</a:t>
                </a:r>
                <a:endParaRPr lang="zh-CN" altLang="en-US" dirty="0">
                  <a:latin typeface="Cambria Math" panose="02040503050406030204" charset="0"/>
                  <a:cs typeface="Cambria Math" panose="02040503050406030204" charset="0"/>
                </a:endParaRPr>
              </a:p>
              <a:p>
                <a:pPr marL="0" indent="0">
                  <a:buNone/>
                </a:pPr>
                <a:r>
                  <a:rPr lang="en-US" altLang="zh-CN" dirty="0">
                    <a:latin typeface="Cambria Math" panose="02040503050406030204" charset="0"/>
                    <a:cs typeface="Cambria Math" panose="02040503050406030204" charset="0"/>
                  </a:rPr>
                  <a:t>	</a:t>
                </a:r>
                <a:r>
                  <a:rPr lang="zh-CN" altLang="en-US" dirty="0">
                    <a:latin typeface="Cambria Math" panose="02040503050406030204" charset="0"/>
                    <a:cs typeface="Cambria Math" panose="02040503050406030204" charset="0"/>
                  </a:rPr>
                  <a:t>假设传入的随机变量为</a:t>
                </a:r>
                <a:r>
                  <a:rPr lang="en-US" altLang="zh-CN" dirty="0">
                    <a:latin typeface="Cambria Math" panose="02040503050406030204" charset="0"/>
                    <a:cs typeface="Cambria Math" panose="02040503050406030204" charset="0"/>
                  </a:rPr>
                  <a:t>x</a:t>
                </a:r>
                <a:r>
                  <a:rPr lang="zh-CN" altLang="en-US" dirty="0">
                    <a:latin typeface="Cambria Math" panose="02040503050406030204" charset="0"/>
                    <a:cs typeface="Cambria Math" panose="02040503050406030204" charset="0"/>
                  </a:rPr>
                  <a:t>，</a:t>
                </a:r>
                <a:r>
                  <a:rPr lang="en-US" altLang="zh-CN" dirty="0">
                    <a:latin typeface="Cambria Math" panose="02040503050406030204" charset="0"/>
                    <a:cs typeface="Cambria Math" panose="02040503050406030204" charset="0"/>
                  </a:rPr>
                  <a:t>x~N(</a:t>
                </a:r>
                <a14:m>
                  <m:oMath xmlns:m="http://schemas.openxmlformats.org/officeDocument/2006/math">
                    <m:acc>
                      <m:accPr>
                        <m:ctrlPr>
                          <a:rPr lang="en-US" altLang="zh-CN" i="1" dirty="0">
                            <a:latin typeface="Cambria Math" panose="02040503050406030204" charset="0"/>
                            <a:cs typeface="Cambria Math" panose="02040503050406030204" charset="0"/>
                          </a:rPr>
                        </m:ctrlPr>
                      </m:accPr>
                      <m:e>
                        <m:r>
                          <a:rPr lang="en-US" altLang="zh-CN" i="1" dirty="0">
                            <a:latin typeface="Cambria Math" panose="02040503050406030204" charset="0"/>
                            <a:cs typeface="Cambria Math" panose="02040503050406030204" charset="0"/>
                          </a:rPr>
                          <m:t>𝑥</m:t>
                        </m:r>
                      </m:e>
                    </m:acc>
                    <m:r>
                      <a:rPr lang="en-US" altLang="zh-CN" i="1" dirty="0">
                        <a:latin typeface="Cambria Math" panose="02040503050406030204" charset="0"/>
                        <a:cs typeface="Cambria Math" panose="02040503050406030204" charset="0"/>
                      </a:rPr>
                      <m:t>,</m:t>
                    </m:r>
                    <m:sSubSup>
                      <m:sSubSupPr>
                        <m:ctrlPr>
                          <a:rPr lang="en-US" altLang="zh-CN" i="1" dirty="0">
                            <a:latin typeface="Cambria Math" panose="02040503050406030204" charset="0"/>
                            <a:cs typeface="Cambria Math" panose="02040503050406030204" charset="0"/>
                          </a:rPr>
                        </m:ctrlPr>
                      </m:sSubSupPr>
                      <m:e>
                        <m:r>
                          <a:rPr lang="en-US" altLang="zh-CN" i="1" dirty="0">
                            <a:latin typeface="Cambria Math" panose="02040503050406030204" charset="0"/>
                            <a:cs typeface="Cambria Math" panose="02040503050406030204" charset="0"/>
                          </a:rPr>
                          <m:t>𝜎</m:t>
                        </m:r>
                      </m:e>
                      <m:sub>
                        <m:r>
                          <a:rPr lang="en-US" altLang="zh-CN" i="1" dirty="0">
                            <a:latin typeface="Cambria Math" panose="02040503050406030204" charset="0"/>
                            <a:cs typeface="Cambria Math" panose="02040503050406030204" charset="0"/>
                          </a:rPr>
                          <m:t>𝑥</m:t>
                        </m:r>
                      </m:sub>
                      <m:sup>
                        <m:r>
                          <a:rPr lang="en-US" altLang="zh-CN" i="1" dirty="0">
                            <a:latin typeface="Cambria Math" panose="02040503050406030204" charset="0"/>
                            <a:cs typeface="Cambria Math" panose="02040503050406030204" charset="0"/>
                          </a:rPr>
                          <m:t>2</m:t>
                        </m:r>
                      </m:sup>
                    </m:sSubSup>
                  </m:oMath>
                </a14:m>
                <a:r>
                  <a:rPr lang="en-US" altLang="zh-CN" dirty="0">
                    <a:latin typeface="Cambria Math" panose="02040503050406030204" charset="0"/>
                    <a:cs typeface="Cambria Math" panose="02040503050406030204" charset="0"/>
                  </a:rPr>
                  <a:t>)------&gt;{class1, class2, ……, classn}</a:t>
                </a:r>
                <a:endParaRPr lang="en-US" altLang="zh-CN" dirty="0">
                  <a:latin typeface="Cambria Math" panose="02040503050406030204" charset="0"/>
                  <a:cs typeface="Cambria Math" panose="02040503050406030204" charset="0"/>
                </a:endParaRPr>
              </a:p>
              <a:p>
                <a:pPr marL="0" indent="0">
                  <a:buNone/>
                </a:pPr>
                <a14:m>
                  <m:oMath xmlns:m="http://schemas.openxmlformats.org/officeDocument/2006/math">
                    <m:r>
                      <a:rPr lang="en-US" altLang="zh-CN" i="1" dirty="0">
                        <a:latin typeface="Cambria Math" panose="02040503050406030204" charset="0"/>
                        <a:cs typeface="Cambria Math" panose="02040503050406030204" charset="0"/>
                      </a:rPr>
                      <m:t>𝑃</m:t>
                    </m:r>
                    <m:r>
                      <a:rPr lang="en-US" altLang="zh-CN" dirty="0">
                        <a:latin typeface="Cambria Math" panose="02040503050406030204" charset="0"/>
                        <a:cs typeface="Cambria Math" panose="02040503050406030204" charset="0"/>
                      </a:rPr>
                      <m:t>(</m:t>
                    </m:r>
                    <m:r>
                      <m:rPr>
                        <m:sty m:val="p"/>
                      </m:rPr>
                      <a:rPr lang="en-US" altLang="zh-CN" dirty="0">
                        <a:latin typeface="Cambria Math" panose="02040503050406030204" charset="0"/>
                        <a:cs typeface="Cambria Math" panose="02040503050406030204" charset="0"/>
                      </a:rPr>
                      <m:t>classi</m:t>
                    </m:r>
                    <m:r>
                      <a:rPr lang="en-US" altLang="zh-CN" dirty="0">
                        <a:latin typeface="Cambria Math" panose="02040503050406030204" charset="0"/>
                        <a:cs typeface="Cambria Math" panose="02040503050406030204" charset="0"/>
                      </a:rPr>
                      <m:t>|</m:t>
                    </m:r>
                    <m:r>
                      <m:rPr>
                        <m:sty m:val="p"/>
                      </m:rPr>
                      <a:rPr lang="en-US" altLang="zh-CN" dirty="0">
                        <a:latin typeface="Cambria Math" panose="02040503050406030204" charset="0"/>
                        <a:cs typeface="Cambria Math" panose="02040503050406030204" charset="0"/>
                      </a:rPr>
                      <m:t>x</m:t>
                    </m:r>
                    <m:r>
                      <a:rPr lang="en-US" altLang="zh-CN" dirty="0">
                        <a:latin typeface="Cambria Math" panose="02040503050406030204" charset="0"/>
                        <a:cs typeface="Cambria Math" panose="02040503050406030204" charset="0"/>
                      </a:rPr>
                      <m:t>)=</m:t>
                    </m:r>
                    <m:f>
                      <m:fPr>
                        <m:ctrlPr>
                          <a:rPr lang="en-US" altLang="zh-CN" i="1" dirty="0">
                            <a:latin typeface="Cambria Math" panose="02040503050406030204" charset="0"/>
                            <a:cs typeface="Cambria Math" panose="02040503050406030204" charset="0"/>
                          </a:rPr>
                        </m:ctrlPr>
                      </m:fPr>
                      <m:num>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𝑥</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𝑐𝑙𝑎𝑠𝑠𝑖</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𝑐𝑙𝑎𝑠𝑠𝑖</m:t>
                        </m:r>
                        <m:r>
                          <a:rPr lang="en-US" altLang="zh-CN" i="1" dirty="0">
                            <a:latin typeface="Cambria Math" panose="02040503050406030204" charset="0"/>
                            <a:cs typeface="Cambria Math" panose="02040503050406030204" charset="0"/>
                          </a:rPr>
                          <m:t>)</m:t>
                        </m:r>
                      </m:num>
                      <m:den>
                        <m:nary>
                          <m:naryPr>
                            <m:chr m:val="∑"/>
                            <m:limLoc m:val="undOvr"/>
                            <m:ctrlPr>
                              <a:rPr lang="en-US" altLang="zh-CN" i="1" dirty="0">
                                <a:latin typeface="Cambria Math" panose="02040503050406030204" charset="0"/>
                                <a:cs typeface="Cambria Math" panose="02040503050406030204" charset="0"/>
                              </a:rPr>
                            </m:ctrlPr>
                          </m:naryPr>
                          <m:sub>
                            <m:r>
                              <a:rPr lang="en-US" altLang="zh-CN" i="1" dirty="0">
                                <a:latin typeface="Cambria Math" panose="02040503050406030204" charset="0"/>
                                <a:cs typeface="Cambria Math" panose="02040503050406030204" charset="0"/>
                              </a:rPr>
                              <m:t>𝑖</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1</m:t>
                            </m:r>
                          </m:sub>
                          <m:sup>
                            <m:r>
                              <a:rPr lang="en-US" altLang="zh-CN" i="1" dirty="0">
                                <a:latin typeface="Cambria Math" panose="02040503050406030204" charset="0"/>
                                <a:cs typeface="Cambria Math" panose="02040503050406030204" charset="0"/>
                              </a:rPr>
                              <m:t>𝑛</m:t>
                            </m:r>
                          </m:sup>
                          <m:e>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𝑥</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𝑐𝑙𝑎𝑠𝑠𝑖</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𝑐𝑙𝑎𝑠𝑠𝑖</m:t>
                            </m:r>
                            <m:r>
                              <a:rPr lang="en-US" altLang="zh-CN" i="1" dirty="0">
                                <a:latin typeface="Cambria Math" panose="02040503050406030204" charset="0"/>
                                <a:cs typeface="Cambria Math" panose="02040503050406030204" charset="0"/>
                              </a:rPr>
                              <m:t>)</m:t>
                            </m:r>
                          </m:e>
                        </m:nary>
                      </m:den>
                    </m:f>
                  </m:oMath>
                </a14:m>
                <a:endParaRPr lang="en-US" altLang="zh-CN" i="1" dirty="0">
                  <a:latin typeface="Cambria Math" panose="02040503050406030204" charset="0"/>
                  <a:cs typeface="Cambria Math" panose="02040503050406030204" charset="0"/>
                </a:endParaRPr>
              </a:p>
              <a:p>
                <a:pPr marL="0" indent="0">
                  <a:buNone/>
                </a:pPr>
                <a:endParaRPr lang="zh-CN" altLang="en-US" dirty="0"/>
              </a:p>
              <a:p>
                <a:pPr marL="0" indent="0">
                  <a:buNone/>
                </a:pPr>
                <a:endParaRPr lang="zh-CN" altLang="en-US" dirty="0"/>
              </a:p>
              <a:p>
                <a14:m>
                  <m:oMath xmlns:m="http://schemas.openxmlformats.org/officeDocument/2006/math">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𝑐𝑙𝑎𝑠𝑠𝑖</m:t>
                    </m:r>
                    <m:r>
                      <a:rPr lang="en-US" altLang="zh-CN" i="1" dirty="0">
                        <a:latin typeface="Cambria Math" panose="02040503050406030204" charset="0"/>
                        <a:cs typeface="Cambria Math" panose="02040503050406030204" charset="0"/>
                      </a:rPr>
                      <m:t>)</m:t>
                    </m:r>
                  </m:oMath>
                </a14:m>
                <a:r>
                  <a:rPr lang="zh-CN" altLang="en-US" dirty="0">
                    <a:latin typeface="Cambria Math" panose="02040503050406030204" charset="0"/>
                    <a:cs typeface="Cambria Math" panose="02040503050406030204" charset="0"/>
                  </a:rPr>
                  <a:t>表示类别的先验概率，一般为等分布，所以</a:t>
                </a:r>
                <a14:m>
                  <m:oMath xmlns:m="http://schemas.openxmlformats.org/officeDocument/2006/math">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𝑐𝑙𝑎𝑠𝑠𝑖</m:t>
                    </m:r>
                    <m:r>
                      <a:rPr lang="en-US" altLang="zh-CN" i="1" dirty="0">
                        <a:latin typeface="Cambria Math" panose="02040503050406030204" charset="0"/>
                        <a:cs typeface="Cambria Math" panose="02040503050406030204" charset="0"/>
                      </a:rPr>
                      <m:t>)</m:t>
                    </m:r>
                  </m:oMath>
                </a14:m>
                <a:r>
                  <a:rPr lang="en-US" altLang="zh-CN" dirty="0">
                    <a:solidFill>
                      <a:srgbClr val="FF0000"/>
                    </a:solidFill>
                    <a:latin typeface="Cambria Math" panose="02040503050406030204" charset="0"/>
                    <a:cs typeface="Cambria Math" panose="02040503050406030204" charset="0"/>
                  </a:rPr>
                  <a:t>√</a:t>
                </a:r>
                <a:endParaRPr lang="en-US" altLang="zh-CN" dirty="0">
                  <a:solidFill>
                    <a:srgbClr val="FF0000"/>
                  </a:solidFill>
                  <a:latin typeface="Cambria Math" panose="02040503050406030204" charset="0"/>
                  <a:cs typeface="Cambria Math" panose="02040503050406030204" charset="0"/>
                </a:endParaRPr>
              </a:p>
              <a:p>
                <a:pPr marL="0" indent="0">
                  <a:buNone/>
                </a:pPr>
                <a:endParaRPr lang="en-US" altLang="zh-CN" dirty="0">
                  <a:solidFill>
                    <a:srgbClr val="FF0000"/>
                  </a:solidFill>
                  <a:latin typeface="Cambria Math" panose="02040503050406030204" charset="0"/>
                  <a:cs typeface="Cambria Math" panose="02040503050406030204" charset="0"/>
                </a:endParaRPr>
              </a:p>
              <a:p>
                <a:r>
                  <a:rPr lang="zh-CN" altLang="en-US" dirty="0">
                    <a:solidFill>
                      <a:schemeClr val="tx1"/>
                    </a:solidFill>
                    <a:latin typeface="Cambria Math" panose="02040503050406030204" charset="0"/>
                    <a:cs typeface="Cambria Math" panose="02040503050406030204" charset="0"/>
                  </a:rPr>
                  <a:t>似然函数</a:t>
                </a:r>
                <a14:m>
                  <m:oMath xmlns:m="http://schemas.openxmlformats.org/officeDocument/2006/math">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𝑥</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𝑐𝑙𝑎𝑠𝑠𝑖</m:t>
                    </m:r>
                    <m:r>
                      <a:rPr lang="en-US" altLang="zh-CN" i="1" dirty="0">
                        <a:latin typeface="Cambria Math" panose="02040503050406030204" charset="0"/>
                        <a:cs typeface="Cambria Math" panose="02040503050406030204" charset="0"/>
                      </a:rPr>
                      <m:t>)</m:t>
                    </m:r>
                  </m:oMath>
                </a14:m>
                <a:r>
                  <a:rPr lang="zh-CN" altLang="en-US" dirty="0">
                    <a:latin typeface="Cambria Math" panose="02040503050406030204" charset="0"/>
                    <a:cs typeface="Cambria Math" panose="02040503050406030204" charset="0"/>
                  </a:rPr>
                  <a:t>的定义稍微复杂一点，假设似然函数已知，那么就可以完成从连续到离散的转换，实现贝叶斯神经网络和贝叶斯网的连接</a:t>
                </a:r>
                <a:endParaRPr lang="zh-CN" altLang="en-US" dirty="0">
                  <a:latin typeface="Cambria Math" panose="02040503050406030204" charset="0"/>
                  <a:cs typeface="Cambria Math" panose="02040503050406030204" charset="0"/>
                </a:endParaRPr>
              </a:p>
              <a:p>
                <a:endParaRPr lang="zh-CN" altLang="en-US" dirty="0">
                  <a:solidFill>
                    <a:schemeClr val="tx1"/>
                  </a:solidFill>
                  <a:latin typeface="Cambria Math" panose="02040503050406030204" charset="0"/>
                  <a:cs typeface="Cambria Math" panose="02040503050406030204" charset="0"/>
                </a:endParaRPr>
              </a:p>
            </p:txBody>
          </p:sp>
        </mc:Choice>
        <mc:Fallback>
          <p:sp>
            <p:nvSpPr>
              <p:cNvPr id="2" name="内容占位符 1"/>
              <p:cNvSpPr>
                <a:spLocks noRot="1" noChangeAspect="1" noMove="1" noResize="1" noEditPoints="1" noAdjustHandles="1" noChangeArrowheads="1" noChangeShapeType="1" noTextEdit="1"/>
              </p:cNvSpPr>
              <p:nvPr>
                <p:ph idx="1"/>
                <p:custDataLst>
                  <p:tags r:id="rId2"/>
                </p:custDataLst>
              </p:nvPr>
            </p:nvSpPr>
            <p:spPr>
              <a:xfrm>
                <a:off x="608330" y="1096010"/>
                <a:ext cx="10968990" cy="5488940"/>
              </a:xfrm>
              <a:blipFill rotWithShape="1">
                <a:blip r:embed="rId3"/>
                <a:stretch>
                  <a:fillRect/>
                </a:stretch>
              </a:blipFill>
            </p:spPr>
            <p:txBody>
              <a:bodyPr/>
              <a:lstStyle/>
              <a:p>
                <a:r>
                  <a:rPr lang="zh-CN" altLang="en-US">
                    <a:noFill/>
                  </a:rPr>
                  <a:t> </a:t>
                </a:r>
              </a:p>
            </p:txBody>
          </p:sp>
        </mc:Fallback>
      </mc:AlternateContent>
      <p:sp>
        <p:nvSpPr>
          <p:cNvPr id="4" name="标题 2"/>
          <p:cNvSpPr>
            <a:spLocks noGrp="1"/>
          </p:cNvSpPr>
          <p:nvPr>
            <p:custDataLst>
              <p:tags r:id="rId4"/>
            </p:custDataLst>
          </p:nvPr>
        </p:nvSpPr>
        <p:spPr>
          <a:xfrm>
            <a:off x="608400" y="264865"/>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latin typeface="华文新魏" panose="02010800040101010101" charset="-122"/>
                <a:ea typeface="华文新魏" panose="02010800040101010101" charset="-122"/>
              </a:rPr>
              <a:t>感知模块的不确定性传入贝叶斯网</a:t>
            </a:r>
            <a:endParaRPr lang="zh-CN" altLang="en-US" sz="2800">
              <a:latin typeface="华文新魏" panose="02010800040101010101" charset="-122"/>
              <a:ea typeface="华文新魏" panose="02010800040101010101" charset="-122"/>
            </a:endParaRPr>
          </a:p>
        </p:txBody>
      </p:sp>
    </p:spTree>
    <p:custDataLst>
      <p:tags r:id="rId5"/>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custDataLst>
                  <p:tags r:id="rId1"/>
                </p:custDataLst>
              </p:nvPr>
            </p:nvSpPr>
            <p:spPr>
              <a:xfrm>
                <a:off x="608330" y="1096010"/>
                <a:ext cx="10968990" cy="5488940"/>
              </a:xfrm>
            </p:spPr>
            <p:txBody>
              <a:bodyPr>
                <a:normAutofit lnSpcReduction="10000"/>
              </a:bodyPr>
              <a:lstStyle/>
              <a:p>
                <a:r>
                  <a:rPr lang="zh-CN" altLang="en-US" dirty="0">
                    <a:latin typeface="Cambria Math" panose="02040503050406030204" charset="0"/>
                    <a:cs typeface="Cambria Math" panose="02040503050406030204" charset="0"/>
                    <a:sym typeface="+mn-ea"/>
                  </a:rPr>
                  <a:t>连续的随机变量</a:t>
                </a:r>
                <a:r>
                  <a:rPr lang="en-US" altLang="zh-CN" dirty="0">
                    <a:latin typeface="Cambria Math" panose="02040503050406030204" charset="0"/>
                    <a:cs typeface="Cambria Math" panose="02040503050406030204" charset="0"/>
                    <a:sym typeface="+mn-ea"/>
                  </a:rPr>
                  <a:t>x</a:t>
                </a:r>
                <a:r>
                  <a:rPr lang="zh-CN" altLang="en-US" dirty="0">
                    <a:latin typeface="Cambria Math" panose="02040503050406030204" charset="0"/>
                    <a:cs typeface="Cambria Math" panose="02040503050406030204" charset="0"/>
                    <a:sym typeface="+mn-ea"/>
                  </a:rPr>
                  <a:t>，</a:t>
                </a:r>
                <a:r>
                  <a:rPr lang="en-US" altLang="zh-CN" dirty="0">
                    <a:latin typeface="Cambria Math" panose="02040503050406030204" charset="0"/>
                    <a:cs typeface="Cambria Math" panose="02040503050406030204" charset="0"/>
                    <a:sym typeface="+mn-ea"/>
                  </a:rPr>
                  <a:t>x~N(</a:t>
                </a:r>
                <a14:m>
                  <m:oMath xmlns:m="http://schemas.openxmlformats.org/officeDocument/2006/math">
                    <m:acc>
                      <m:accPr>
                        <m:ctrlPr>
                          <a:rPr lang="en-US" altLang="zh-CN" i="1" dirty="0">
                            <a:latin typeface="Cambria Math" panose="02040503050406030204" charset="0"/>
                            <a:cs typeface="Cambria Math" panose="02040503050406030204" charset="0"/>
                          </a:rPr>
                        </m:ctrlPr>
                      </m:accPr>
                      <m:e>
                        <m:r>
                          <a:rPr lang="en-US" altLang="zh-CN" i="1" dirty="0">
                            <a:latin typeface="Cambria Math" panose="02040503050406030204" charset="0"/>
                            <a:cs typeface="Cambria Math" panose="02040503050406030204" charset="0"/>
                          </a:rPr>
                          <m:t>𝑥</m:t>
                        </m:r>
                      </m:e>
                    </m:acc>
                    <m:r>
                      <a:rPr lang="en-US" altLang="zh-CN" i="1" dirty="0">
                        <a:latin typeface="Cambria Math" panose="02040503050406030204" charset="0"/>
                        <a:cs typeface="Cambria Math" panose="02040503050406030204" charset="0"/>
                      </a:rPr>
                      <m:t>,</m:t>
                    </m:r>
                    <m:sSubSup>
                      <m:sSubSupPr>
                        <m:ctrlPr>
                          <a:rPr lang="en-US" altLang="zh-CN" i="1" dirty="0">
                            <a:latin typeface="Cambria Math" panose="02040503050406030204" charset="0"/>
                            <a:cs typeface="Cambria Math" panose="02040503050406030204" charset="0"/>
                          </a:rPr>
                        </m:ctrlPr>
                      </m:sSubSupPr>
                      <m:e>
                        <m:r>
                          <a:rPr lang="en-US" altLang="zh-CN" i="1" dirty="0">
                            <a:latin typeface="Cambria Math" panose="02040503050406030204" charset="0"/>
                            <a:cs typeface="Cambria Math" panose="02040503050406030204" charset="0"/>
                          </a:rPr>
                          <m:t>𝜎</m:t>
                        </m:r>
                      </m:e>
                      <m:sub>
                        <m:r>
                          <a:rPr lang="en-US" altLang="zh-CN" i="1" dirty="0">
                            <a:latin typeface="Cambria Math" panose="02040503050406030204" charset="0"/>
                            <a:cs typeface="Cambria Math" panose="02040503050406030204" charset="0"/>
                          </a:rPr>
                          <m:t>𝑥</m:t>
                        </m:r>
                      </m:sub>
                      <m:sup>
                        <m:r>
                          <a:rPr lang="en-US" altLang="zh-CN" i="1" dirty="0">
                            <a:latin typeface="Cambria Math" panose="02040503050406030204" charset="0"/>
                            <a:cs typeface="Cambria Math" panose="02040503050406030204" charset="0"/>
                          </a:rPr>
                          <m:t>2</m:t>
                        </m:r>
                      </m:sup>
                    </m:sSubSup>
                  </m:oMath>
                </a14:m>
                <a:r>
                  <a:rPr lang="en-US" altLang="zh-CN" dirty="0">
                    <a:latin typeface="Cambria Math" panose="02040503050406030204" charset="0"/>
                    <a:cs typeface="Cambria Math" panose="02040503050406030204" charset="0"/>
                    <a:sym typeface="+mn-ea"/>
                  </a:rPr>
                  <a:t>)------&gt;{class1, class2, ……, classn}</a:t>
                </a:r>
                <a:endParaRPr lang="en-US" altLang="zh-CN" dirty="0">
                  <a:latin typeface="Cambria Math" panose="02040503050406030204" charset="0"/>
                  <a:cs typeface="Cambria Math" panose="02040503050406030204" charset="0"/>
                  <a:sym typeface="+mn-ea"/>
                </a:endParaRPr>
              </a:p>
              <a:p>
                <a:r>
                  <a:rPr lang="zh-CN" altLang="en-US" dirty="0">
                    <a:latin typeface="Cambria Math" panose="02040503050406030204" charset="0"/>
                    <a:cs typeface="Cambria Math" panose="02040503050406030204" charset="0"/>
                    <a:sym typeface="+mn-ea"/>
                  </a:rPr>
                  <a:t>如果</a:t>
                </a:r>
                <a14:m>
                  <m:oMath xmlns:m="http://schemas.openxmlformats.org/officeDocument/2006/math">
                    <m:r>
                      <a:rPr lang="en-US" altLang="zh-CN" i="1" dirty="0">
                        <a:latin typeface="Cambria Math" panose="02040503050406030204" charset="0"/>
                        <a:cs typeface="Cambria Math" panose="02040503050406030204" charset="0"/>
                        <a:sym typeface="+mn-ea"/>
                      </a:rPr>
                      <m:t>𝑥</m:t>
                    </m:r>
                    <m:r>
                      <a:rPr lang="en-US" altLang="zh-CN" i="1" dirty="0">
                        <a:latin typeface="Cambria Math" panose="02040503050406030204" charset="0"/>
                        <a:cs typeface="Cambria Math" panose="02040503050406030204" charset="0"/>
                        <a:sym typeface="+mn-ea"/>
                      </a:rPr>
                      <m:t>∈[</m:t>
                    </m:r>
                    <m:bar>
                      <m:barPr>
                        <m:ctrlPr>
                          <a:rPr lang="en-US" altLang="zh-CN" i="1" dirty="0">
                            <a:latin typeface="Cambria Math" panose="02040503050406030204" charset="0"/>
                            <a:cs typeface="Cambria Math" panose="02040503050406030204" charset="0"/>
                            <a:sym typeface="+mn-ea"/>
                          </a:rPr>
                        </m:ctrlPr>
                      </m:barPr>
                      <m:e>
                        <m:r>
                          <a:rPr lang="en-US" altLang="zh-CN" i="1" dirty="0">
                            <a:latin typeface="Cambria Math" panose="02040503050406030204" charset="0"/>
                            <a:cs typeface="Cambria Math" panose="02040503050406030204" charset="0"/>
                            <a:sym typeface="+mn-ea"/>
                          </a:rPr>
                          <m:t>𝑐𝑙𝑎𝑠𝑠𝑖</m:t>
                        </m:r>
                      </m:e>
                    </m:bar>
                    <m:r>
                      <a:rPr lang="en-US" altLang="zh-CN" i="1" dirty="0">
                        <a:latin typeface="Cambria Math" panose="02040503050406030204" charset="0"/>
                        <a:cs typeface="Cambria Math" panose="02040503050406030204" charset="0"/>
                        <a:sym typeface="+mn-ea"/>
                      </a:rPr>
                      <m:t>,</m:t>
                    </m:r>
                    <m:bar>
                      <m:barPr>
                        <m:pos m:val="top"/>
                        <m:ctrlPr>
                          <a:rPr lang="en-US" altLang="zh-CN" i="1" dirty="0">
                            <a:latin typeface="Cambria Math" panose="02040503050406030204" charset="0"/>
                            <a:cs typeface="Cambria Math" panose="02040503050406030204" charset="0"/>
                            <a:sym typeface="+mn-ea"/>
                          </a:rPr>
                        </m:ctrlPr>
                      </m:barPr>
                      <m:e>
                        <m:r>
                          <a:rPr lang="en-US" altLang="zh-CN" i="1" dirty="0">
                            <a:latin typeface="Cambria Math" panose="02040503050406030204" charset="0"/>
                            <a:cs typeface="Cambria Math" panose="02040503050406030204" charset="0"/>
                            <a:sym typeface="+mn-ea"/>
                          </a:rPr>
                          <m:t>𝑐𝑙𝑎𝑠𝑠𝑖</m:t>
                        </m:r>
                      </m:e>
                    </m:bar>
                    <m:r>
                      <a:rPr lang="en-US" altLang="zh-CN" i="1" dirty="0">
                        <a:latin typeface="Cambria Math" panose="02040503050406030204" charset="0"/>
                        <a:cs typeface="Cambria Math" panose="02040503050406030204" charset="0"/>
                        <a:sym typeface="+mn-ea"/>
                      </a:rPr>
                      <m:t>]</m:t>
                    </m:r>
                  </m:oMath>
                </a14:m>
                <a:r>
                  <a:rPr lang="en-US" altLang="zh-CN" dirty="0">
                    <a:latin typeface="Cambria Math" panose="02040503050406030204" charset="0"/>
                    <a:cs typeface="Cambria Math" panose="02040503050406030204" charset="0"/>
                  </a:rPr>
                  <a:t>, </a:t>
                </a:r>
                <a:r>
                  <a:rPr lang="zh-CN" altLang="en-US" dirty="0">
                    <a:latin typeface="Cambria Math" panose="02040503050406030204" charset="0"/>
                    <a:cs typeface="Cambria Math" panose="02040503050406030204" charset="0"/>
                  </a:rPr>
                  <a:t>则离散类别</a:t>
                </a:r>
                <a:r>
                  <a:rPr lang="en-US" altLang="zh-CN" dirty="0">
                    <a:latin typeface="Cambria Math" panose="02040503050406030204" charset="0"/>
                    <a:cs typeface="Cambria Math" panose="02040503050406030204" charset="0"/>
                  </a:rPr>
                  <a:t>class=classi</a:t>
                </a:r>
                <a:endParaRPr lang="en-US" altLang="zh-CN" dirty="0">
                  <a:latin typeface="Cambria Math" panose="02040503050406030204" charset="0"/>
                  <a:cs typeface="Cambria Math" panose="02040503050406030204" charset="0"/>
                </a:endParaRPr>
              </a:p>
              <a:p>
                <a:pPr marL="0" indent="0">
                  <a:buNone/>
                </a:pPr>
                <a:r>
                  <a:rPr lang="zh-CN" altLang="en-US" dirty="0">
                    <a:latin typeface="Cambria Math" panose="02040503050406030204" charset="0"/>
                    <a:cs typeface="Cambria Math" panose="02040503050406030204" charset="0"/>
                  </a:rPr>
                  <a:t>在没有任何不确定性的情况下：</a:t>
                </a:r>
                <a:endParaRPr lang="zh-CN" altLang="en-US" dirty="0">
                  <a:latin typeface="Cambria Math" panose="02040503050406030204" charset="0"/>
                  <a:cs typeface="Cambria Math" panose="02040503050406030204" charset="0"/>
                </a:endParaRPr>
              </a:p>
              <a:p>
                <a:pPr marL="0" indent="0">
                  <a:buNone/>
                </a:pPr>
                <a14:m>
                  <m:oMath xmlns:m="http://schemas.openxmlformats.org/officeDocument/2006/math">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𝑥</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𝑐𝑙𝑎𝑠𝑠𝑖</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m:t>
                    </m:r>
                    <m:d>
                      <m:dPr>
                        <m:begChr m:val="{"/>
                        <m:endChr m:val=""/>
                        <m:ctrlPr>
                          <a:rPr lang="en-US" altLang="zh-CN" i="1" dirty="0">
                            <a:latin typeface="Cambria Math" panose="02040503050406030204" charset="0"/>
                            <a:cs typeface="Cambria Math" panose="02040503050406030204" charset="0"/>
                          </a:rPr>
                        </m:ctrlPr>
                      </m:dPr>
                      <m:e>
                        <m:eqArr>
                          <m:eqArrPr>
                            <m:ctrlPr>
                              <a:rPr lang="en-US" altLang="zh-CN" i="1" dirty="0">
                                <a:latin typeface="Cambria Math" panose="02040503050406030204" charset="0"/>
                                <a:cs typeface="Cambria Math" panose="02040503050406030204" charset="0"/>
                              </a:rPr>
                            </m:ctrlPr>
                          </m:eqArrPr>
                          <m:e>
                            <m:r>
                              <a:rPr lang="en-US" altLang="zh-CN" i="1" dirty="0">
                                <a:latin typeface="Cambria Math" panose="02040503050406030204" charset="0"/>
                                <a:cs typeface="Cambria Math" panose="02040503050406030204" charset="0"/>
                              </a:rPr>
                              <m:t>1</m:t>
                            </m:r>
                            <m:r>
                              <a:rPr lang="en-US" altLang="zh-CN" i="1" dirty="0">
                                <a:latin typeface="Cambria Math" panose="02040503050406030204" charset="0"/>
                                <a:cs typeface="Cambria Math" panose="02040503050406030204" charset="0"/>
                              </a:rPr>
                              <m:t>,     </m:t>
                            </m:r>
                            <m:bar>
                              <m:barPr>
                                <m:ctrlPr>
                                  <a:rPr lang="en-US" altLang="zh-CN" i="1" dirty="0">
                                    <a:latin typeface="Cambria Math" panose="02040503050406030204" charset="0"/>
                                    <a:cs typeface="Cambria Math" panose="02040503050406030204" charset="0"/>
                                  </a:rPr>
                                </m:ctrlPr>
                              </m:barPr>
                              <m:e>
                                <m:r>
                                  <a:rPr lang="en-US" altLang="zh-CN" i="1" dirty="0">
                                    <a:latin typeface="Cambria Math" panose="02040503050406030204" charset="0"/>
                                    <a:cs typeface="Cambria Math" panose="02040503050406030204" charset="0"/>
                                  </a:rPr>
                                  <m:t>𝑐𝑙𝑎𝑠𝑠𝑖</m:t>
                                </m:r>
                              </m:e>
                            </m:ba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𝑥</m:t>
                            </m:r>
                            <m:r>
                              <a:rPr lang="en-US" altLang="zh-CN" i="1" dirty="0">
                                <a:latin typeface="Cambria Math" panose="02040503050406030204" charset="0"/>
                                <a:cs typeface="Cambria Math" panose="02040503050406030204" charset="0"/>
                              </a:rPr>
                              <m:t>≤</m:t>
                            </m:r>
                            <m:bar>
                              <m:barPr>
                                <m:pos m:val="top"/>
                                <m:ctrlPr>
                                  <a:rPr lang="en-US" altLang="zh-CN" i="1" dirty="0">
                                    <a:latin typeface="Cambria Math" panose="02040503050406030204" charset="0"/>
                                    <a:cs typeface="Cambria Math" panose="02040503050406030204" charset="0"/>
                                  </a:rPr>
                                </m:ctrlPr>
                              </m:barPr>
                              <m:e>
                                <m:r>
                                  <a:rPr lang="en-US" altLang="zh-CN" i="1" dirty="0">
                                    <a:latin typeface="Cambria Math" panose="02040503050406030204" charset="0"/>
                                    <a:cs typeface="Cambria Math" panose="02040503050406030204" charset="0"/>
                                  </a:rPr>
                                  <m:t>𝑐𝑙𝑎𝑠𝑠𝑖</m:t>
                                </m:r>
                              </m:e>
                            </m:bar>
                          </m:e>
                          <m:e>
                            <m:r>
                              <a:rPr lang="en-US" altLang="zh-CN" i="1" dirty="0">
                                <a:latin typeface="Cambria Math" panose="02040503050406030204" charset="0"/>
                                <a:cs typeface="Cambria Math" panose="02040503050406030204" charset="0"/>
                              </a:rPr>
                              <m:t>0</m:t>
                            </m:r>
                            <m:r>
                              <a:rPr lang="en-US" altLang="zh-CN" i="1" dirty="0">
                                <a:latin typeface="Cambria Math" panose="02040503050406030204" charset="0"/>
                                <a:cs typeface="Cambria Math" panose="02040503050406030204" charset="0"/>
                              </a:rPr>
                              <m:t>,              </m:t>
                            </m:r>
                            <m:r>
                              <a:rPr lang="en-US" altLang="zh-CN" i="1" dirty="0">
                                <a:latin typeface="Cambria Math" panose="02040503050406030204" charset="0"/>
                                <a:cs typeface="Cambria Math" panose="02040503050406030204" charset="0"/>
                              </a:rPr>
                              <m:t>𝑒𝑙𝑠𝑒</m:t>
                            </m:r>
                            <m:r>
                              <a:rPr lang="en-US" altLang="zh-CN" i="1" dirty="0">
                                <a:latin typeface="Cambria Math" panose="02040503050406030204" charset="0"/>
                                <a:cs typeface="Cambria Math" panose="02040503050406030204" charset="0"/>
                              </a:rPr>
                              <m:t>               </m:t>
                            </m:r>
                          </m:e>
                        </m:eqArr>
                      </m:e>
                    </m:d>
                  </m:oMath>
                </a14:m>
                <a:endParaRPr lang="zh-CN" altLang="en-US" dirty="0">
                  <a:latin typeface="Cambria Math" panose="02040503050406030204" charset="0"/>
                  <a:cs typeface="Cambria Math" panose="02040503050406030204" charset="0"/>
                </a:endParaRPr>
              </a:p>
              <a:p>
                <a:pPr marL="0" indent="0">
                  <a:buNone/>
                </a:pPr>
                <a:r>
                  <a:rPr lang="zh-CN" altLang="en-US" dirty="0">
                    <a:latin typeface="Cambria Math" panose="02040503050406030204" charset="0"/>
                    <a:cs typeface="Cambria Math" panose="02040503050406030204" charset="0"/>
                  </a:rPr>
                  <a:t>不确定性必然存在（似然函数的形状是事先定义的）：</a:t>
                </a:r>
                <a:endParaRPr lang="zh-CN" altLang="en-US" dirty="0">
                  <a:latin typeface="Cambria Math" panose="02040503050406030204" charset="0"/>
                  <a:cs typeface="Cambria Math" panose="02040503050406030204" charset="0"/>
                </a:endParaRPr>
              </a:p>
              <a:p>
                <a:pPr marL="0" indent="0">
                  <a:buNone/>
                </a:pPr>
                <a14:m>
                  <m:oMath xmlns:m="http://schemas.openxmlformats.org/officeDocument/2006/math">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𝑥</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𝑐𝑙𝑎𝑠𝑠𝑖</m:t>
                    </m:r>
                    <m:r>
                      <a:rPr lang="en-US" altLang="zh-CN" i="1" dirty="0">
                        <a:latin typeface="Cambria Math" panose="02040503050406030204" charset="0"/>
                        <a:cs typeface="Cambria Math" panose="02040503050406030204" charset="0"/>
                      </a:rPr>
                      <m:t>)∝</m:t>
                    </m:r>
                    <m:d>
                      <m:dPr>
                        <m:begChr m:val="{"/>
                        <m:endChr m:val=""/>
                        <m:ctrlPr>
                          <a:rPr lang="en-US" altLang="zh-CN" i="1" dirty="0">
                            <a:latin typeface="Cambria Math" panose="02040503050406030204" charset="0"/>
                            <a:cs typeface="Cambria Math" panose="02040503050406030204" charset="0"/>
                          </a:rPr>
                        </m:ctrlPr>
                      </m:dPr>
                      <m:e>
                        <m:eqArr>
                          <m:eqArrPr>
                            <m:ctrlPr>
                              <a:rPr lang="en-US" altLang="zh-CN" i="1" dirty="0">
                                <a:latin typeface="Cambria Math" panose="02040503050406030204" charset="0"/>
                                <a:cs typeface="Cambria Math" panose="02040503050406030204" charset="0"/>
                              </a:rPr>
                            </m:ctrlPr>
                          </m:eqArrPr>
                          <m:e>
                            <m:r>
                              <a:rPr lang="en-US" altLang="zh-CN" i="1" dirty="0">
                                <a:latin typeface="Cambria Math" panose="02040503050406030204" charset="0"/>
                                <a:cs typeface="Cambria Math" panose="02040503050406030204" charset="0"/>
                              </a:rPr>
                              <m:t>𝑒𝑥𝑝</m:t>
                            </m:r>
                            <m:r>
                              <a:rPr lang="en-US" altLang="zh-CN" i="1" dirty="0">
                                <a:latin typeface="Cambria Math" panose="02040503050406030204" charset="0"/>
                                <a:cs typeface="Cambria Math" panose="02040503050406030204" charset="0"/>
                              </a:rPr>
                              <m:t>(−</m:t>
                            </m:r>
                            <m:f>
                              <m:fPr>
                                <m:ctrlPr>
                                  <a:rPr lang="en-US" altLang="zh-CN" i="1" dirty="0">
                                    <a:latin typeface="Cambria Math" panose="02040503050406030204" charset="0"/>
                                    <a:cs typeface="Cambria Math" panose="02040503050406030204" charset="0"/>
                                  </a:rPr>
                                </m:ctrlPr>
                              </m:fPr>
                              <m:num>
                                <m:sSup>
                                  <m:sSupPr>
                                    <m:ctrlPr>
                                      <a:rPr lang="en-US" altLang="zh-CN" i="1" dirty="0">
                                        <a:latin typeface="Cambria Math" panose="02040503050406030204" charset="0"/>
                                        <a:cs typeface="Cambria Math" panose="02040503050406030204" charset="0"/>
                                      </a:rPr>
                                    </m:ctrlPr>
                                  </m:sSupPr>
                                  <m:e>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𝑥</m:t>
                                    </m:r>
                                    <m:r>
                                      <a:rPr lang="en-US" altLang="zh-CN" i="1" dirty="0">
                                        <a:latin typeface="Cambria Math" panose="02040503050406030204" charset="0"/>
                                        <a:cs typeface="Cambria Math" panose="02040503050406030204" charset="0"/>
                                      </a:rPr>
                                      <m:t>−</m:t>
                                    </m:r>
                                    <m:bar>
                                      <m:barPr>
                                        <m:ctrlPr>
                                          <a:rPr lang="en-US" altLang="zh-CN" i="1" dirty="0">
                                            <a:latin typeface="Cambria Math" panose="02040503050406030204" charset="0"/>
                                            <a:cs typeface="Cambria Math" panose="02040503050406030204" charset="0"/>
                                          </a:rPr>
                                        </m:ctrlPr>
                                      </m:barPr>
                                      <m:e>
                                        <m:r>
                                          <a:rPr lang="en-US" altLang="zh-CN" i="1" dirty="0">
                                            <a:latin typeface="Cambria Math" panose="02040503050406030204" charset="0"/>
                                            <a:cs typeface="Cambria Math" panose="02040503050406030204" charset="0"/>
                                          </a:rPr>
                                          <m:t>𝑐𝑙𝑎𝑠𝑠𝑖</m:t>
                                        </m:r>
                                      </m:e>
                                    </m:bar>
                                    <m:r>
                                      <a:rPr lang="en-US" altLang="zh-CN" i="1" dirty="0">
                                        <a:latin typeface="Cambria Math" panose="02040503050406030204" charset="0"/>
                                        <a:cs typeface="Cambria Math" panose="02040503050406030204" charset="0"/>
                                      </a:rPr>
                                      <m:t>)</m:t>
                                    </m:r>
                                  </m:e>
                                  <m:sup>
                                    <m:r>
                                      <a:rPr lang="en-US" altLang="zh-CN" i="1" dirty="0">
                                        <a:latin typeface="Cambria Math" panose="02040503050406030204" charset="0"/>
                                        <a:cs typeface="Cambria Math" panose="02040503050406030204" charset="0"/>
                                      </a:rPr>
                                      <m:t>2</m:t>
                                    </m:r>
                                  </m:sup>
                                </m:sSup>
                              </m:num>
                              <m:den>
                                <m:r>
                                  <a:rPr lang="en-US" altLang="zh-CN" i="1" dirty="0">
                                    <a:latin typeface="Cambria Math" panose="02040503050406030204" charset="0"/>
                                    <a:cs typeface="Cambria Math" panose="02040503050406030204" charset="0"/>
                                  </a:rPr>
                                  <m:t>2</m:t>
                                </m:r>
                                <m:sSubSup>
                                  <m:sSubSupPr>
                                    <m:ctrlPr>
                                      <a:rPr lang="en-US" altLang="zh-CN" i="1" dirty="0">
                                        <a:latin typeface="Cambria Math" panose="02040503050406030204" charset="0"/>
                                        <a:cs typeface="Cambria Math" panose="02040503050406030204" charset="0"/>
                                      </a:rPr>
                                    </m:ctrlPr>
                                  </m:sSubSupPr>
                                  <m:e>
                                    <m:r>
                                      <a:rPr lang="en-US" altLang="zh-CN" i="1" dirty="0">
                                        <a:latin typeface="Cambria Math" panose="02040503050406030204" charset="0"/>
                                        <a:cs typeface="Cambria Math" panose="02040503050406030204" charset="0"/>
                                      </a:rPr>
                                      <m:t>𝜎</m:t>
                                    </m:r>
                                  </m:e>
                                  <m:sub>
                                    <m:r>
                                      <a:rPr lang="en-US" altLang="zh-CN" i="1" dirty="0">
                                        <a:latin typeface="Cambria Math" panose="02040503050406030204" charset="0"/>
                                        <a:cs typeface="Cambria Math" panose="02040503050406030204" charset="0"/>
                                      </a:rPr>
                                      <m:t>𝑥</m:t>
                                    </m:r>
                                  </m:sub>
                                  <m:sup>
                                    <m:r>
                                      <a:rPr lang="en-US" altLang="zh-CN" i="1" dirty="0">
                                        <a:latin typeface="Cambria Math" panose="02040503050406030204" charset="0"/>
                                        <a:cs typeface="Cambria Math" panose="02040503050406030204" charset="0"/>
                                      </a:rPr>
                                      <m:t>2</m:t>
                                    </m:r>
                                  </m:sup>
                                </m:sSubSup>
                              </m:den>
                            </m:f>
                            <m:r>
                              <a:rPr lang="en-US" altLang="zh-CN" i="1" dirty="0">
                                <a:latin typeface="Cambria Math" panose="02040503050406030204" charset="0"/>
                                <a:cs typeface="Cambria Math" panose="02040503050406030204" charset="0"/>
                              </a:rPr>
                              <m:t>)      </m:t>
                            </m:r>
                            <m:r>
                              <a:rPr lang="en-US" altLang="zh-CN" i="1" dirty="0">
                                <a:latin typeface="Cambria Math" panose="02040503050406030204" charset="0"/>
                                <a:cs typeface="Cambria Math" panose="02040503050406030204" charset="0"/>
                              </a:rPr>
                              <m:t>𝑥</m:t>
                            </m:r>
                            <m:r>
                              <a:rPr lang="en-US" altLang="zh-CN" i="1" dirty="0">
                                <a:latin typeface="Cambria Math" panose="02040503050406030204" charset="0"/>
                                <a:cs typeface="Cambria Math" panose="02040503050406030204" charset="0"/>
                              </a:rPr>
                              <m:t>≤</m:t>
                            </m:r>
                            <m:bar>
                              <m:barPr>
                                <m:ctrlPr>
                                  <a:rPr lang="en-US" altLang="zh-CN" i="1" dirty="0">
                                    <a:latin typeface="Cambria Math" panose="02040503050406030204" charset="0"/>
                                    <a:cs typeface="Cambria Math" panose="02040503050406030204" charset="0"/>
                                  </a:rPr>
                                </m:ctrlPr>
                              </m:barPr>
                              <m:e>
                                <m:r>
                                  <a:rPr lang="en-US" altLang="zh-CN" i="1" dirty="0">
                                    <a:latin typeface="Cambria Math" panose="02040503050406030204" charset="0"/>
                                    <a:cs typeface="Cambria Math" panose="02040503050406030204" charset="0"/>
                                  </a:rPr>
                                  <m:t>𝑐𝑙𝑎𝑠𝑠𝑖</m:t>
                                </m:r>
                              </m:e>
                            </m:bar>
                          </m:e>
                          <m:e>
                            <m:r>
                              <a:rPr lang="en-US" altLang="zh-CN" i="1" dirty="0">
                                <a:latin typeface="Cambria Math" panose="02040503050406030204" charset="0"/>
                                <a:cs typeface="Cambria Math" panose="02040503050406030204" charset="0"/>
                              </a:rPr>
                              <m:t>  </m:t>
                            </m:r>
                            <m:r>
                              <a:rPr lang="en-US" altLang="zh-CN" i="1" dirty="0">
                                <a:latin typeface="Cambria Math" panose="02040503050406030204" charset="0"/>
                                <a:cs typeface="Cambria Math" panose="02040503050406030204" charset="0"/>
                              </a:rPr>
                              <m:t>1</m:t>
                            </m:r>
                            <m:r>
                              <a:rPr lang="en-US" altLang="zh-CN" i="1" dirty="0">
                                <a:latin typeface="Cambria Math" panose="02040503050406030204" charset="0"/>
                                <a:cs typeface="Cambria Math" panose="02040503050406030204" charset="0"/>
                              </a:rPr>
                              <m:t>                          </m:t>
                            </m:r>
                            <m:r>
                              <a:rPr lang="en-US" altLang="zh-CN" i="1" dirty="0">
                                <a:latin typeface="Cambria Math" panose="02040503050406030204" charset="0"/>
                                <a:cs typeface="Cambria Math" panose="02040503050406030204" charset="0"/>
                              </a:rPr>
                              <m:t>𝑒𝑙𝑠𝑒</m:t>
                            </m:r>
                          </m:e>
                          <m:e>
                            <m:r>
                              <a:rPr lang="en-US" altLang="zh-CN" i="1" dirty="0">
                                <a:latin typeface="Cambria Math" panose="02040503050406030204" charset="0"/>
                                <a:cs typeface="Cambria Math" panose="02040503050406030204" charset="0"/>
                              </a:rPr>
                              <m:t>𝑒𝑥𝑝</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m:t>
                            </m:r>
                            <m:f>
                              <m:fPr>
                                <m:ctrlPr>
                                  <a:rPr lang="en-US" altLang="zh-CN" i="1" dirty="0">
                                    <a:latin typeface="Cambria Math" panose="02040503050406030204" charset="0"/>
                                    <a:cs typeface="Cambria Math" panose="02040503050406030204" charset="0"/>
                                  </a:rPr>
                                </m:ctrlPr>
                              </m:fPr>
                              <m:num>
                                <m:sSup>
                                  <m:sSupPr>
                                    <m:ctrlPr>
                                      <a:rPr lang="en-US" altLang="zh-CN" i="1" dirty="0">
                                        <a:latin typeface="Cambria Math" panose="02040503050406030204" charset="0"/>
                                        <a:cs typeface="Cambria Math" panose="02040503050406030204" charset="0"/>
                                      </a:rPr>
                                    </m:ctrlPr>
                                  </m:sSupPr>
                                  <m:e>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𝑥</m:t>
                                    </m:r>
                                    <m:r>
                                      <a:rPr lang="en-US" altLang="zh-CN" i="1" dirty="0">
                                        <a:latin typeface="Cambria Math" panose="02040503050406030204" charset="0"/>
                                        <a:cs typeface="Cambria Math" panose="02040503050406030204" charset="0"/>
                                      </a:rPr>
                                      <m:t>−</m:t>
                                    </m:r>
                                    <m:bar>
                                      <m:barPr>
                                        <m:ctrlPr>
                                          <a:rPr lang="en-US" altLang="zh-CN" i="1" dirty="0">
                                            <a:latin typeface="Cambria Math" panose="02040503050406030204" charset="0"/>
                                            <a:cs typeface="Cambria Math" panose="02040503050406030204" charset="0"/>
                                          </a:rPr>
                                        </m:ctrlPr>
                                      </m:barPr>
                                      <m:e>
                                        <m:r>
                                          <a:rPr lang="en-US" altLang="zh-CN" i="1" dirty="0">
                                            <a:latin typeface="Cambria Math" panose="02040503050406030204" charset="0"/>
                                            <a:cs typeface="Cambria Math" panose="02040503050406030204" charset="0"/>
                                          </a:rPr>
                                          <m:t>𝑐𝑙𝑎𝑠𝑠𝑖</m:t>
                                        </m:r>
                                      </m:e>
                                    </m:bar>
                                    <m:r>
                                      <a:rPr lang="en-US" altLang="zh-CN" i="1" dirty="0">
                                        <a:latin typeface="Cambria Math" panose="02040503050406030204" charset="0"/>
                                        <a:cs typeface="Cambria Math" panose="02040503050406030204" charset="0"/>
                                      </a:rPr>
                                      <m:t>)</m:t>
                                    </m:r>
                                  </m:e>
                                  <m:sup>
                                    <m:r>
                                      <a:rPr lang="en-US" altLang="zh-CN" i="1" dirty="0">
                                        <a:latin typeface="Cambria Math" panose="02040503050406030204" charset="0"/>
                                        <a:cs typeface="Cambria Math" panose="02040503050406030204" charset="0"/>
                                      </a:rPr>
                                      <m:t>2</m:t>
                                    </m:r>
                                  </m:sup>
                                </m:sSup>
                              </m:num>
                              <m:den>
                                <m:r>
                                  <a:rPr lang="en-US" altLang="zh-CN" i="1" dirty="0">
                                    <a:latin typeface="Cambria Math" panose="02040503050406030204" charset="0"/>
                                    <a:cs typeface="Cambria Math" panose="02040503050406030204" charset="0"/>
                                  </a:rPr>
                                  <m:t>2</m:t>
                                </m:r>
                                <m:sSubSup>
                                  <m:sSubSupPr>
                                    <m:ctrlPr>
                                      <a:rPr lang="en-US" altLang="zh-CN" i="1" dirty="0">
                                        <a:latin typeface="Cambria Math" panose="02040503050406030204" charset="0"/>
                                        <a:cs typeface="Cambria Math" panose="02040503050406030204" charset="0"/>
                                      </a:rPr>
                                    </m:ctrlPr>
                                  </m:sSubSupPr>
                                  <m:e>
                                    <m:r>
                                      <a:rPr lang="en-US" altLang="zh-CN" i="1" dirty="0">
                                        <a:latin typeface="Cambria Math" panose="02040503050406030204" charset="0"/>
                                        <a:cs typeface="Cambria Math" panose="02040503050406030204" charset="0"/>
                                      </a:rPr>
                                      <m:t>𝜎</m:t>
                                    </m:r>
                                  </m:e>
                                  <m:sub>
                                    <m:r>
                                      <a:rPr lang="en-US" altLang="zh-CN" i="1" dirty="0">
                                        <a:latin typeface="Cambria Math" panose="02040503050406030204" charset="0"/>
                                        <a:cs typeface="Cambria Math" panose="02040503050406030204" charset="0"/>
                                      </a:rPr>
                                      <m:t>𝑥</m:t>
                                    </m:r>
                                  </m:sub>
                                  <m:sup>
                                    <m:r>
                                      <a:rPr lang="en-US" altLang="zh-CN" i="1" dirty="0">
                                        <a:latin typeface="Cambria Math" panose="02040503050406030204" charset="0"/>
                                        <a:cs typeface="Cambria Math" panose="02040503050406030204" charset="0"/>
                                      </a:rPr>
                                      <m:t>2</m:t>
                                    </m:r>
                                  </m:sup>
                                </m:sSubSup>
                              </m:den>
                            </m:f>
                            <m:r>
                              <a:rPr lang="en-US" altLang="zh-CN" i="1" dirty="0">
                                <a:latin typeface="Cambria Math" panose="02040503050406030204" charset="0"/>
                                <a:cs typeface="Cambria Math" panose="02040503050406030204" charset="0"/>
                              </a:rPr>
                              <m:t>)      </m:t>
                            </m:r>
                            <m:r>
                              <a:rPr lang="en-US" altLang="zh-CN" i="1" dirty="0">
                                <a:latin typeface="Cambria Math" panose="02040503050406030204" charset="0"/>
                                <a:cs typeface="Cambria Math" panose="02040503050406030204" charset="0"/>
                              </a:rPr>
                              <m:t>𝑥</m:t>
                            </m:r>
                            <m:r>
                              <a:rPr lang="en-US" altLang="zh-CN" i="1" dirty="0">
                                <a:latin typeface="Cambria Math" panose="02040503050406030204" charset="0"/>
                                <a:cs typeface="Cambria Math" panose="02040503050406030204" charset="0"/>
                              </a:rPr>
                              <m:t>≥</m:t>
                            </m:r>
                            <m:bar>
                              <m:barPr>
                                <m:ctrlPr>
                                  <a:rPr lang="en-US" altLang="zh-CN" i="1" dirty="0">
                                    <a:latin typeface="Cambria Math" panose="02040503050406030204" charset="0"/>
                                    <a:cs typeface="Cambria Math" panose="02040503050406030204" charset="0"/>
                                  </a:rPr>
                                </m:ctrlPr>
                              </m:barPr>
                              <m:e>
                                <m:r>
                                  <a:rPr lang="en-US" altLang="zh-CN" i="1" dirty="0">
                                    <a:latin typeface="Cambria Math" panose="02040503050406030204" charset="0"/>
                                    <a:cs typeface="Cambria Math" panose="02040503050406030204" charset="0"/>
                                  </a:rPr>
                                  <m:t>𝑐𝑙𝑎𝑠𝑠𝑖</m:t>
                                </m:r>
                              </m:e>
                            </m:bar>
                          </m:e>
                        </m:eqArr>
                      </m:e>
                    </m:d>
                  </m:oMath>
                </a14:m>
                <a:endParaRPr lang="en-US" altLang="zh-CN" dirty="0">
                  <a:latin typeface="Cambria Math" panose="02040503050406030204" charset="0"/>
                  <a:cs typeface="Cambria Math" panose="02040503050406030204" charset="0"/>
                </a:endParaRPr>
              </a:p>
              <a:p>
                <a:pPr marL="0" indent="0">
                  <a:buNone/>
                </a:pPr>
                <a:endParaRPr lang="zh-CN" altLang="en-US" dirty="0">
                  <a:solidFill>
                    <a:schemeClr val="tx1"/>
                  </a:solidFill>
                  <a:latin typeface="Cambria Math" panose="02040503050406030204" charset="0"/>
                  <a:cs typeface="Cambria Math" panose="02040503050406030204" charset="0"/>
                </a:endParaRPr>
              </a:p>
            </p:txBody>
          </p:sp>
        </mc:Choice>
        <mc:Fallback>
          <p:sp>
            <p:nvSpPr>
              <p:cNvPr id="2" name="内容占位符 1"/>
              <p:cNvSpPr>
                <a:spLocks noRot="1" noChangeAspect="1" noMove="1" noResize="1" noEditPoints="1" noAdjustHandles="1" noChangeArrowheads="1" noChangeShapeType="1" noTextEdit="1"/>
              </p:cNvSpPr>
              <p:nvPr>
                <p:ph idx="1"/>
                <p:custDataLst>
                  <p:tags r:id="rId2"/>
                </p:custDataLst>
              </p:nvPr>
            </p:nvSpPr>
            <p:spPr>
              <a:xfrm>
                <a:off x="608330" y="1096010"/>
                <a:ext cx="10968990" cy="5488940"/>
              </a:xfr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标题 2"/>
              <p:cNvSpPr>
                <a:spLocks noGrp="1"/>
              </p:cNvSpPr>
              <p:nvPr>
                <p:custDataLst>
                  <p:tags r:id="rId4"/>
                </p:custDataLst>
              </p:nvPr>
            </p:nvSpPr>
            <p:spPr>
              <a:xfrm>
                <a:off x="608400" y="264865"/>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dirty="0">
                    <a:solidFill>
                      <a:schemeClr val="tx1"/>
                    </a:solidFill>
                    <a:latin typeface="华文新魏" panose="02010800040101010101" charset="-122"/>
                    <a:ea typeface="华文新魏" panose="02010800040101010101" charset="-122"/>
                    <a:cs typeface="华文新魏" panose="02010800040101010101" charset="-122"/>
                    <a:sym typeface="+mn-ea"/>
                  </a:rPr>
                  <a:t>似然函数</a:t>
                </a:r>
                <a14:m>
                  <m:oMath xmlns:m="http://schemas.openxmlformats.org/officeDocument/2006/math">
                    <m:r>
                      <a:rPr lang="en-US" altLang="zh-CN" sz="2800" i="1" dirty="0">
                        <a:latin typeface="Cambria Math" panose="02040503050406030204" charset="0"/>
                        <a:ea typeface="华文新魏" panose="02010800040101010101" charset="-122"/>
                        <a:cs typeface="Cambria Math" panose="02040503050406030204" charset="0"/>
                      </a:rPr>
                      <m:t>𝑃</m:t>
                    </m:r>
                    <m:r>
                      <a:rPr lang="en-US" altLang="zh-CN" sz="2800" i="1" dirty="0">
                        <a:latin typeface="Cambria Math" panose="02040503050406030204" charset="0"/>
                        <a:ea typeface="MS Mincho" charset="0"/>
                        <a:cs typeface="Cambria Math" panose="02040503050406030204" charset="0"/>
                      </a:rPr>
                      <m:t>(</m:t>
                    </m:r>
                    <m:r>
                      <a:rPr lang="en-US" altLang="zh-CN" sz="2800" i="1" dirty="0">
                        <a:latin typeface="Cambria Math" panose="02040503050406030204" charset="0"/>
                        <a:ea typeface="华文新魏" panose="02010800040101010101" charset="-122"/>
                        <a:cs typeface="Cambria Math" panose="02040503050406030204" charset="0"/>
                      </a:rPr>
                      <m:t>𝑥</m:t>
                    </m:r>
                    <m:r>
                      <a:rPr lang="en-US" altLang="zh-CN" sz="2800" i="1" dirty="0">
                        <a:latin typeface="Cambria Math" panose="02040503050406030204" charset="0"/>
                        <a:ea typeface="MS Mincho" charset="0"/>
                        <a:cs typeface="Cambria Math" panose="02040503050406030204" charset="0"/>
                      </a:rPr>
                      <m:t>|</m:t>
                    </m:r>
                    <m:r>
                      <a:rPr lang="en-US" altLang="zh-CN" sz="2800" i="1" dirty="0">
                        <a:latin typeface="Cambria Math" panose="02040503050406030204" charset="0"/>
                        <a:ea typeface="华文新魏" panose="02010800040101010101" charset="-122"/>
                        <a:cs typeface="Cambria Math" panose="02040503050406030204" charset="0"/>
                      </a:rPr>
                      <m:t>𝑐𝑙𝑎𝑠𝑠𝑖</m:t>
                    </m:r>
                    <m:r>
                      <a:rPr lang="en-US" altLang="zh-CN" sz="2800" i="1" dirty="0">
                        <a:latin typeface="Cambria Math" panose="02040503050406030204" charset="0"/>
                        <a:ea typeface="MS Mincho" charset="0"/>
                        <a:cs typeface="Cambria Math" panose="02040503050406030204" charset="0"/>
                      </a:rPr>
                      <m:t>)</m:t>
                    </m:r>
                  </m:oMath>
                </a14:m>
                <a:r>
                  <a:rPr lang="zh-CN" altLang="en-US" sz="2800" dirty="0">
                    <a:latin typeface="华文新魏" panose="02010800040101010101" charset="-122"/>
                    <a:ea typeface="华文新魏" panose="02010800040101010101" charset="-122"/>
                    <a:cs typeface="华文新魏" panose="02010800040101010101" charset="-122"/>
                    <a:sym typeface="+mn-ea"/>
                  </a:rPr>
                  <a:t>的定义</a:t>
                </a:r>
                <a:endParaRPr lang="zh-CN" altLang="en-US" sz="2800">
                  <a:latin typeface="华文新魏" panose="02010800040101010101" charset="-122"/>
                  <a:ea typeface="华文新魏" panose="02010800040101010101" charset="-122"/>
                  <a:cs typeface="华文新魏" panose="02010800040101010101" charset="-122"/>
                </a:endParaRPr>
              </a:p>
            </p:txBody>
          </p:sp>
        </mc:Choice>
        <mc:Fallback>
          <p:sp>
            <p:nvSpPr>
              <p:cNvPr id="4" name="标题 2"/>
              <p:cNvSpPr>
                <a:spLocks noRot="1" noChangeAspect="1" noMove="1" noResize="1" noEditPoints="1" noAdjustHandles="1" noChangeArrowheads="1" noChangeShapeType="1" noTextEdit="1"/>
              </p:cNvSpPr>
              <p:nvPr>
                <p:custDataLst>
                  <p:tags r:id="rId5"/>
                </p:custDataLst>
              </p:nvPr>
            </p:nvSpPr>
            <p:spPr>
              <a:xfrm>
                <a:off x="608400" y="264865"/>
                <a:ext cx="10969200" cy="705600"/>
              </a:xfrm>
              <a:prstGeom prst="rect">
                <a:avLst/>
              </a:prstGeom>
              <a:blipFill rotWithShape="1">
                <a:blip r:embed="rId6"/>
                <a:stretch>
                  <a:fillRect l="-1" t="-10" r="3" b="26"/>
                </a:stretch>
              </a:blipFill>
            </p:spPr>
            <p:txBody>
              <a:bodyPr/>
              <a:lstStyle/>
              <a:p>
                <a:r>
                  <a:rPr lang="zh-CN" altLang="en-US">
                    <a:noFill/>
                  </a:rPr>
                  <a:t> </a:t>
                </a:r>
              </a:p>
            </p:txBody>
          </p:sp>
        </mc:Fallback>
      </mc:AlternateContent>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blinds(horizontal)">
                                      <p:cBhvr>
                                        <p:cTn id="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文本框 1"/>
              <p:cNvSpPr txBox="1"/>
              <p:nvPr/>
            </p:nvSpPr>
            <p:spPr>
              <a:xfrm>
                <a:off x="3024505" y="173990"/>
                <a:ext cx="5128260" cy="1577340"/>
              </a:xfrm>
              <a:prstGeom prst="rect">
                <a:avLst/>
              </a:prstGeom>
              <a:noFill/>
            </p:spPr>
            <p:txBody>
              <a:bodyPr wrap="none" rtlCol="0" anchor="t">
                <a:spAutoFit/>
              </a:bodyPr>
              <a:p>
                <a:pPr marL="0" indent="0" algn="l">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𝑥</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𝑐𝑙𝑎𝑠𝑠𝑖</m:t>
                      </m:r>
                      <m:r>
                        <a:rPr lang="en-US" altLang="zh-CN" i="1" dirty="0">
                          <a:latin typeface="Cambria Math" panose="02040503050406030204" charset="0"/>
                          <a:cs typeface="Cambria Math" panose="02040503050406030204" charset="0"/>
                        </a:rPr>
                        <m:t>)∝</m:t>
                      </m:r>
                      <m:d>
                        <m:dPr>
                          <m:begChr m:val="{"/>
                          <m:endChr m:val=""/>
                          <m:ctrlPr>
                            <a:rPr lang="en-US" altLang="zh-CN" i="1" dirty="0">
                              <a:latin typeface="Cambria Math" panose="02040503050406030204" charset="0"/>
                              <a:cs typeface="Cambria Math" panose="02040503050406030204" charset="0"/>
                            </a:rPr>
                          </m:ctrlPr>
                        </m:dPr>
                        <m:e>
                          <m:eqArr>
                            <m:eqArrPr>
                              <m:ctrlPr>
                                <a:rPr lang="en-US" altLang="zh-CN" i="1" dirty="0">
                                  <a:latin typeface="Cambria Math" panose="02040503050406030204" charset="0"/>
                                  <a:cs typeface="Cambria Math" panose="02040503050406030204" charset="0"/>
                                </a:rPr>
                              </m:ctrlPr>
                            </m:eqArrPr>
                            <m:e>
                              <m:r>
                                <a:rPr lang="en-US" altLang="zh-CN" i="1" dirty="0">
                                  <a:latin typeface="Cambria Math" panose="02040503050406030204" charset="0"/>
                                  <a:cs typeface="Cambria Math" panose="02040503050406030204" charset="0"/>
                                </a:rPr>
                                <m:t>𝑒𝑥𝑝</m:t>
                              </m:r>
                              <m:r>
                                <a:rPr lang="en-US" altLang="zh-CN" i="1" dirty="0">
                                  <a:latin typeface="Cambria Math" panose="02040503050406030204" charset="0"/>
                                  <a:cs typeface="Cambria Math" panose="02040503050406030204" charset="0"/>
                                </a:rPr>
                                <m:t>(−</m:t>
                              </m:r>
                              <m:f>
                                <m:fPr>
                                  <m:ctrlPr>
                                    <a:rPr lang="en-US" altLang="zh-CN" i="1" dirty="0">
                                      <a:latin typeface="Cambria Math" panose="02040503050406030204" charset="0"/>
                                      <a:cs typeface="Cambria Math" panose="02040503050406030204" charset="0"/>
                                    </a:rPr>
                                  </m:ctrlPr>
                                </m:fPr>
                                <m:num>
                                  <m:sSup>
                                    <m:sSupPr>
                                      <m:ctrlPr>
                                        <a:rPr lang="en-US" altLang="zh-CN" i="1" dirty="0">
                                          <a:latin typeface="Cambria Math" panose="02040503050406030204" charset="0"/>
                                          <a:cs typeface="Cambria Math" panose="02040503050406030204" charset="0"/>
                                        </a:rPr>
                                      </m:ctrlPr>
                                    </m:sSupPr>
                                    <m:e>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𝑥</m:t>
                                      </m:r>
                                      <m:r>
                                        <a:rPr lang="en-US" altLang="zh-CN" i="1" dirty="0">
                                          <a:latin typeface="Cambria Math" panose="02040503050406030204" charset="0"/>
                                          <a:cs typeface="Cambria Math" panose="02040503050406030204" charset="0"/>
                                        </a:rPr>
                                        <m:t>−</m:t>
                                      </m:r>
                                      <m:bar>
                                        <m:barPr>
                                          <m:ctrlPr>
                                            <a:rPr lang="en-US" altLang="zh-CN" i="1" dirty="0">
                                              <a:latin typeface="Cambria Math" panose="02040503050406030204" charset="0"/>
                                              <a:cs typeface="Cambria Math" panose="02040503050406030204" charset="0"/>
                                            </a:rPr>
                                          </m:ctrlPr>
                                        </m:barPr>
                                        <m:e>
                                          <m:r>
                                            <a:rPr lang="en-US" altLang="zh-CN" i="1" dirty="0">
                                              <a:latin typeface="Cambria Math" panose="02040503050406030204" charset="0"/>
                                              <a:cs typeface="Cambria Math" panose="02040503050406030204" charset="0"/>
                                            </a:rPr>
                                            <m:t>𝑐𝑙𝑎𝑠𝑠𝑖</m:t>
                                          </m:r>
                                        </m:e>
                                      </m:bar>
                                      <m:r>
                                        <a:rPr lang="en-US" altLang="zh-CN" i="1" dirty="0">
                                          <a:latin typeface="Cambria Math" panose="02040503050406030204" charset="0"/>
                                          <a:cs typeface="Cambria Math" panose="02040503050406030204" charset="0"/>
                                        </a:rPr>
                                        <m:t>)</m:t>
                                      </m:r>
                                    </m:e>
                                    <m:sup>
                                      <m:r>
                                        <a:rPr lang="en-US" altLang="zh-CN" i="1" dirty="0">
                                          <a:latin typeface="Cambria Math" panose="02040503050406030204" charset="0"/>
                                          <a:cs typeface="Cambria Math" panose="02040503050406030204" charset="0"/>
                                        </a:rPr>
                                        <m:t>2</m:t>
                                      </m:r>
                                    </m:sup>
                                  </m:sSup>
                                </m:num>
                                <m:den>
                                  <m:r>
                                    <a:rPr lang="en-US" altLang="zh-CN" i="1" dirty="0">
                                      <a:latin typeface="Cambria Math" panose="02040503050406030204" charset="0"/>
                                      <a:cs typeface="Cambria Math" panose="02040503050406030204" charset="0"/>
                                    </a:rPr>
                                    <m:t>2</m:t>
                                  </m:r>
                                  <m:sSubSup>
                                    <m:sSubSupPr>
                                      <m:ctrlPr>
                                        <a:rPr lang="en-US" altLang="zh-CN" i="1" dirty="0">
                                          <a:latin typeface="Cambria Math" panose="02040503050406030204" charset="0"/>
                                          <a:cs typeface="Cambria Math" panose="02040503050406030204" charset="0"/>
                                        </a:rPr>
                                      </m:ctrlPr>
                                    </m:sSubSupPr>
                                    <m:e>
                                      <m:r>
                                        <a:rPr lang="en-US" altLang="zh-CN" i="1" dirty="0">
                                          <a:latin typeface="Cambria Math" panose="02040503050406030204" charset="0"/>
                                          <a:cs typeface="Cambria Math" panose="02040503050406030204" charset="0"/>
                                        </a:rPr>
                                        <m:t>𝜎</m:t>
                                      </m:r>
                                    </m:e>
                                    <m:sub>
                                      <m:r>
                                        <a:rPr lang="en-US" altLang="zh-CN" i="1" dirty="0">
                                          <a:latin typeface="Cambria Math" panose="02040503050406030204" charset="0"/>
                                          <a:cs typeface="Cambria Math" panose="02040503050406030204" charset="0"/>
                                        </a:rPr>
                                        <m:t>𝑥</m:t>
                                      </m:r>
                                    </m:sub>
                                    <m:sup>
                                      <m:r>
                                        <a:rPr lang="en-US" altLang="zh-CN" i="1" dirty="0">
                                          <a:latin typeface="Cambria Math" panose="02040503050406030204" charset="0"/>
                                          <a:cs typeface="Cambria Math" panose="02040503050406030204" charset="0"/>
                                        </a:rPr>
                                        <m:t>2</m:t>
                                      </m:r>
                                    </m:sup>
                                  </m:sSubSup>
                                </m:den>
                              </m:f>
                              <m:r>
                                <a:rPr lang="en-US" altLang="zh-CN" i="1" dirty="0">
                                  <a:latin typeface="Cambria Math" panose="02040503050406030204" charset="0"/>
                                  <a:cs typeface="Cambria Math" panose="02040503050406030204" charset="0"/>
                                </a:rPr>
                                <m:t>)      </m:t>
                              </m:r>
                              <m:r>
                                <a:rPr lang="en-US" altLang="zh-CN" i="1" dirty="0">
                                  <a:latin typeface="Cambria Math" panose="02040503050406030204" charset="0"/>
                                  <a:cs typeface="Cambria Math" panose="02040503050406030204" charset="0"/>
                                </a:rPr>
                                <m:t>𝑥</m:t>
                              </m:r>
                              <m:r>
                                <a:rPr lang="en-US" altLang="zh-CN" i="1" dirty="0">
                                  <a:latin typeface="Cambria Math" panose="02040503050406030204" charset="0"/>
                                  <a:cs typeface="Cambria Math" panose="02040503050406030204" charset="0"/>
                                </a:rPr>
                                <m:t>≤</m:t>
                              </m:r>
                              <m:bar>
                                <m:barPr>
                                  <m:ctrlPr>
                                    <a:rPr lang="en-US" altLang="zh-CN" i="1" dirty="0">
                                      <a:latin typeface="Cambria Math" panose="02040503050406030204" charset="0"/>
                                      <a:cs typeface="Cambria Math" panose="02040503050406030204" charset="0"/>
                                    </a:rPr>
                                  </m:ctrlPr>
                                </m:barPr>
                                <m:e>
                                  <m:r>
                                    <a:rPr lang="en-US" altLang="zh-CN" i="1" dirty="0">
                                      <a:latin typeface="Cambria Math" panose="02040503050406030204" charset="0"/>
                                      <a:cs typeface="Cambria Math" panose="02040503050406030204" charset="0"/>
                                    </a:rPr>
                                    <m:t>𝑐𝑙𝑎𝑠𝑠𝑖</m:t>
                                  </m:r>
                                </m:e>
                              </m:bar>
                            </m:e>
                            <m:e>
                              <m:r>
                                <a:rPr lang="en-US" altLang="zh-CN" i="1" dirty="0">
                                  <a:latin typeface="Cambria Math" panose="02040503050406030204" charset="0"/>
                                  <a:cs typeface="Cambria Math" panose="02040503050406030204" charset="0"/>
                                </a:rPr>
                                <m:t>  </m:t>
                              </m:r>
                              <m:r>
                                <a:rPr lang="en-US" altLang="zh-CN" i="1" dirty="0">
                                  <a:latin typeface="Cambria Math" panose="02040503050406030204" charset="0"/>
                                  <a:cs typeface="Cambria Math" panose="02040503050406030204" charset="0"/>
                                </a:rPr>
                                <m:t>1</m:t>
                              </m:r>
                              <m:r>
                                <a:rPr lang="en-US" altLang="zh-CN" i="1" dirty="0">
                                  <a:latin typeface="Cambria Math" panose="02040503050406030204" charset="0"/>
                                  <a:cs typeface="Cambria Math" panose="02040503050406030204" charset="0"/>
                                </a:rPr>
                                <m:t>                          </m:t>
                              </m:r>
                              <m:r>
                                <a:rPr lang="en-US" altLang="zh-CN" i="1" dirty="0">
                                  <a:latin typeface="Cambria Math" panose="02040503050406030204" charset="0"/>
                                  <a:cs typeface="Cambria Math" panose="02040503050406030204" charset="0"/>
                                </a:rPr>
                                <m:t>𝑒𝑙𝑠𝑒</m:t>
                              </m:r>
                            </m:e>
                            <m:e>
                              <m:r>
                                <a:rPr lang="en-US" altLang="zh-CN" i="1" dirty="0">
                                  <a:latin typeface="Cambria Math" panose="02040503050406030204" charset="0"/>
                                  <a:cs typeface="Cambria Math" panose="02040503050406030204" charset="0"/>
                                </a:rPr>
                                <m:t>𝑒𝑥𝑝</m:t>
                              </m:r>
                              <m:r>
                                <a:rPr lang="en-US" altLang="zh-CN" i="1" dirty="0">
                                  <a:latin typeface="Cambria Math" panose="02040503050406030204" charset="0"/>
                                  <a:cs typeface="Cambria Math" panose="02040503050406030204" charset="0"/>
                                </a:rPr>
                                <m:t>(−</m:t>
                              </m:r>
                              <m:f>
                                <m:fPr>
                                  <m:ctrlPr>
                                    <a:rPr lang="en-US" altLang="zh-CN" i="1" dirty="0">
                                      <a:latin typeface="Cambria Math" panose="02040503050406030204" charset="0"/>
                                      <a:cs typeface="Cambria Math" panose="02040503050406030204" charset="0"/>
                                    </a:rPr>
                                  </m:ctrlPr>
                                </m:fPr>
                                <m:num>
                                  <m:sSup>
                                    <m:sSupPr>
                                      <m:ctrlPr>
                                        <a:rPr lang="en-US" altLang="zh-CN" i="1" dirty="0">
                                          <a:latin typeface="Cambria Math" panose="02040503050406030204" charset="0"/>
                                          <a:cs typeface="Cambria Math" panose="02040503050406030204" charset="0"/>
                                        </a:rPr>
                                      </m:ctrlPr>
                                    </m:sSupPr>
                                    <m:e>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𝑥</m:t>
                                      </m:r>
                                      <m:r>
                                        <a:rPr lang="en-US" altLang="zh-CN" i="1" dirty="0">
                                          <a:latin typeface="Cambria Math" panose="02040503050406030204" charset="0"/>
                                          <a:cs typeface="Cambria Math" panose="02040503050406030204" charset="0"/>
                                        </a:rPr>
                                        <m:t>−</m:t>
                                      </m:r>
                                      <m:acc>
                                        <m:accPr>
                                          <m:chr m:val="̅"/>
                                          <m:ctrlPr>
                                            <a:rPr lang="en-US" altLang="zh-CN" i="1" dirty="0">
                                              <a:latin typeface="Cambria Math" panose="02040503050406030204" charset="0"/>
                                              <a:cs typeface="Cambria Math" panose="02040503050406030204" charset="0"/>
                                            </a:rPr>
                                          </m:ctrlPr>
                                        </m:accPr>
                                        <m:e>
                                          <m:r>
                                            <a:rPr lang="en-US" altLang="zh-CN" i="1" dirty="0">
                                              <a:latin typeface="Cambria Math" panose="02040503050406030204" charset="0"/>
                                              <a:cs typeface="Cambria Math" panose="02040503050406030204" charset="0"/>
                                            </a:rPr>
                                            <m:t>𝑐𝑙𝑎𝑠𝑠𝑖</m:t>
                                          </m:r>
                                        </m:e>
                                      </m:acc>
                                      <m:r>
                                        <a:rPr lang="en-US" altLang="zh-CN" i="1" dirty="0">
                                          <a:latin typeface="Cambria Math" panose="02040503050406030204" charset="0"/>
                                          <a:cs typeface="Cambria Math" panose="02040503050406030204" charset="0"/>
                                        </a:rPr>
                                        <m:t>)</m:t>
                                      </m:r>
                                    </m:e>
                                    <m:sup>
                                      <m:r>
                                        <a:rPr lang="en-US" altLang="zh-CN" i="1" dirty="0">
                                          <a:latin typeface="Cambria Math" panose="02040503050406030204" charset="0"/>
                                          <a:cs typeface="Cambria Math" panose="02040503050406030204" charset="0"/>
                                        </a:rPr>
                                        <m:t>2</m:t>
                                      </m:r>
                                    </m:sup>
                                  </m:sSup>
                                </m:num>
                                <m:den>
                                  <m:r>
                                    <a:rPr lang="en-US" altLang="zh-CN" i="1" dirty="0">
                                      <a:latin typeface="Cambria Math" panose="02040503050406030204" charset="0"/>
                                      <a:cs typeface="Cambria Math" panose="02040503050406030204" charset="0"/>
                                    </a:rPr>
                                    <m:t>2</m:t>
                                  </m:r>
                                  <m:sSubSup>
                                    <m:sSubSupPr>
                                      <m:ctrlPr>
                                        <a:rPr lang="en-US" altLang="zh-CN" i="1" dirty="0">
                                          <a:latin typeface="Cambria Math" panose="02040503050406030204" charset="0"/>
                                          <a:cs typeface="Cambria Math" panose="02040503050406030204" charset="0"/>
                                        </a:rPr>
                                      </m:ctrlPr>
                                    </m:sSubSupPr>
                                    <m:e>
                                      <m:r>
                                        <a:rPr lang="en-US" altLang="zh-CN" i="1" dirty="0">
                                          <a:latin typeface="Cambria Math" panose="02040503050406030204" charset="0"/>
                                          <a:cs typeface="Cambria Math" panose="02040503050406030204" charset="0"/>
                                        </a:rPr>
                                        <m:t>𝜎</m:t>
                                      </m:r>
                                    </m:e>
                                    <m:sub>
                                      <m:r>
                                        <a:rPr lang="en-US" altLang="zh-CN" i="1" dirty="0">
                                          <a:latin typeface="Cambria Math" panose="02040503050406030204" charset="0"/>
                                          <a:cs typeface="Cambria Math" panose="02040503050406030204" charset="0"/>
                                        </a:rPr>
                                        <m:t>𝑥</m:t>
                                      </m:r>
                                    </m:sub>
                                    <m:sup>
                                      <m:r>
                                        <a:rPr lang="en-US" altLang="zh-CN" i="1" dirty="0">
                                          <a:latin typeface="Cambria Math" panose="02040503050406030204" charset="0"/>
                                          <a:cs typeface="Cambria Math" panose="02040503050406030204" charset="0"/>
                                        </a:rPr>
                                        <m:t>2</m:t>
                                      </m:r>
                                    </m:sup>
                                  </m:sSubSup>
                                </m:den>
                              </m:f>
                              <m:r>
                                <a:rPr lang="en-US" altLang="zh-CN" i="1" dirty="0">
                                  <a:latin typeface="Cambria Math" panose="02040503050406030204" charset="0"/>
                                  <a:cs typeface="Cambria Math" panose="02040503050406030204" charset="0"/>
                                </a:rPr>
                                <m:t>)      </m:t>
                              </m:r>
                              <m:r>
                                <a:rPr lang="en-US" altLang="zh-CN" i="1" dirty="0">
                                  <a:latin typeface="Cambria Math" panose="02040503050406030204" charset="0"/>
                                  <a:cs typeface="Cambria Math" panose="02040503050406030204" charset="0"/>
                                </a:rPr>
                                <m:t>𝑥</m:t>
                              </m:r>
                              <m:r>
                                <a:rPr lang="en-US" altLang="zh-CN" i="1" dirty="0">
                                  <a:latin typeface="Cambria Math" panose="02040503050406030204" charset="0"/>
                                  <a:cs typeface="Cambria Math" panose="02040503050406030204" charset="0"/>
                                </a:rPr>
                                <m:t>≥</m:t>
                              </m:r>
                              <m:acc>
                                <m:accPr>
                                  <m:chr m:val="̅"/>
                                  <m:ctrlPr>
                                    <a:rPr lang="en-US" altLang="zh-CN" i="1" dirty="0">
                                      <a:latin typeface="Cambria Math" panose="02040503050406030204" charset="0"/>
                                      <a:cs typeface="Cambria Math" panose="02040503050406030204" charset="0"/>
                                    </a:rPr>
                                  </m:ctrlPr>
                                </m:accPr>
                                <m:e>
                                  <m:r>
                                    <a:rPr lang="en-US" altLang="zh-CN" i="1" dirty="0">
                                      <a:latin typeface="Cambria Math" panose="02040503050406030204" charset="0"/>
                                      <a:cs typeface="Cambria Math" panose="02040503050406030204" charset="0"/>
                                    </a:rPr>
                                    <m:t>𝑐𝑙𝑎𝑠𝑠𝑖</m:t>
                                  </m:r>
                                </m:e>
                              </m:acc>
                            </m:e>
                          </m:eqArr>
                        </m:e>
                      </m:d>
                    </m:oMath>
                  </m:oMathPara>
                </a14:m>
                <a:endParaRPr lang="zh-CN" altLang="en-US"/>
              </a:p>
            </p:txBody>
          </p:sp>
        </mc:Choice>
        <mc:Fallback>
          <p:sp>
            <p:nvSpPr>
              <p:cNvPr id="2" name="文本框 1"/>
              <p:cNvSpPr txBox="1">
                <a:spLocks noRot="1" noChangeAspect="1" noMove="1" noResize="1" noEditPoints="1" noAdjustHandles="1" noChangeArrowheads="1" noChangeShapeType="1" noTextEdit="1"/>
              </p:cNvSpPr>
              <p:nvPr/>
            </p:nvSpPr>
            <p:spPr>
              <a:xfrm>
                <a:off x="3024505" y="173990"/>
                <a:ext cx="5128260" cy="1577340"/>
              </a:xfrm>
              <a:prstGeom prst="rect">
                <a:avLst/>
              </a:prstGeom>
              <a:blipFill rotWithShape="1">
                <a:blip r:embed="rId1"/>
                <a:stretch>
                  <a:fillRect/>
                </a:stretch>
              </a:blipFill>
            </p:spPr>
            <p:txBody>
              <a:bodyPr/>
              <a:lstStyle/>
              <a:p>
                <a:r>
                  <a:rPr lang="zh-CN" altLang="en-US">
                    <a:noFill/>
                  </a:rPr>
                  <a:t> </a:t>
                </a:r>
              </a:p>
            </p:txBody>
          </p:sp>
        </mc:Fallback>
      </mc:AlternateContent>
      <p:cxnSp>
        <p:nvCxnSpPr>
          <p:cNvPr id="3" name="直接连接符 2"/>
          <p:cNvCxnSpPr/>
          <p:nvPr/>
        </p:nvCxnSpPr>
        <p:spPr>
          <a:xfrm flipV="1">
            <a:off x="1957705" y="3505835"/>
            <a:ext cx="7880350" cy="8890"/>
          </a:xfrm>
          <a:prstGeom prst="line">
            <a:avLst/>
          </a:prstGeom>
        </p:spPr>
        <p:style>
          <a:lnRef idx="3">
            <a:schemeClr val="dk1"/>
          </a:lnRef>
          <a:fillRef idx="0">
            <a:schemeClr val="dk1"/>
          </a:fillRef>
          <a:effectRef idx="2">
            <a:schemeClr val="dk1"/>
          </a:effectRef>
          <a:fontRef idx="minor">
            <a:schemeClr val="tx1"/>
          </a:fontRef>
        </p:style>
      </p:cxnSp>
      <p:cxnSp>
        <p:nvCxnSpPr>
          <p:cNvPr id="4" name="直接连接符 3"/>
          <p:cNvCxnSpPr/>
          <p:nvPr/>
        </p:nvCxnSpPr>
        <p:spPr>
          <a:xfrm flipV="1">
            <a:off x="4561205" y="3450590"/>
            <a:ext cx="0" cy="120015"/>
          </a:xfrm>
          <a:prstGeom prst="line">
            <a:avLst/>
          </a:prstGeom>
        </p:spPr>
        <p:style>
          <a:lnRef idx="3">
            <a:schemeClr val="dk1"/>
          </a:lnRef>
          <a:fillRef idx="0">
            <a:schemeClr val="dk1"/>
          </a:fillRef>
          <a:effectRef idx="2">
            <a:schemeClr val="dk1"/>
          </a:effectRef>
          <a:fontRef idx="minor">
            <a:schemeClr val="tx1"/>
          </a:fontRef>
        </p:style>
      </p:cxnSp>
      <p:cxnSp>
        <p:nvCxnSpPr>
          <p:cNvPr id="5" name="直接连接符 4"/>
          <p:cNvCxnSpPr/>
          <p:nvPr/>
        </p:nvCxnSpPr>
        <p:spPr>
          <a:xfrm flipV="1">
            <a:off x="6905625" y="3450590"/>
            <a:ext cx="0" cy="12001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6" name="文本框 5"/>
              <p:cNvSpPr txBox="1"/>
              <p:nvPr/>
            </p:nvSpPr>
            <p:spPr>
              <a:xfrm>
                <a:off x="4183380" y="3626485"/>
                <a:ext cx="756285" cy="36957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bar>
                        <m:barPr>
                          <m:ctrlPr>
                            <a:rPr lang="en-US" altLang="zh-CN" i="1">
                              <a:latin typeface="Cambria Math" panose="02040503050406030204" charset="0"/>
                              <a:cs typeface="Cambria Math" panose="02040503050406030204" charset="0"/>
                            </a:rPr>
                          </m:ctrlPr>
                        </m:barPr>
                        <m:e>
                          <m:r>
                            <a:rPr lang="en-US" altLang="zh-CN" i="1">
                              <a:latin typeface="Cambria Math" panose="02040503050406030204" charset="0"/>
                              <a:cs typeface="Cambria Math" panose="02040503050406030204" charset="0"/>
                            </a:rPr>
                            <m:t>𝑐𝑙𝑎𝑠𝑠𝑖</m:t>
                          </m:r>
                        </m:e>
                      </m:bar>
                    </m:oMath>
                  </m:oMathPara>
                </a14:m>
                <a:endParaRPr lang="zh-CN" altLang="en-US"/>
              </a:p>
            </p:txBody>
          </p:sp>
        </mc:Choice>
        <mc:Fallback>
          <p:sp>
            <p:nvSpPr>
              <p:cNvPr id="6" name="文本框 5"/>
              <p:cNvSpPr txBox="1">
                <a:spLocks noRot="1" noChangeAspect="1" noMove="1" noResize="1" noEditPoints="1" noAdjustHandles="1" noChangeArrowheads="1" noChangeShapeType="1" noTextEdit="1"/>
              </p:cNvSpPr>
              <p:nvPr/>
            </p:nvSpPr>
            <p:spPr>
              <a:xfrm>
                <a:off x="4183380" y="3626485"/>
                <a:ext cx="756285" cy="36957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6527800" y="3626485"/>
                <a:ext cx="756285" cy="40195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bar>
                        <m:barPr>
                          <m:pos m:val="top"/>
                          <m:ctrlPr>
                            <a:rPr lang="en-US" altLang="zh-CN" i="1">
                              <a:latin typeface="Cambria Math" panose="02040503050406030204" charset="0"/>
                              <a:cs typeface="Cambria Math" panose="02040503050406030204" charset="0"/>
                            </a:rPr>
                          </m:ctrlPr>
                        </m:barPr>
                        <m:e>
                          <m:r>
                            <a:rPr lang="en-US" altLang="zh-CN" i="1">
                              <a:latin typeface="Cambria Math" panose="02040503050406030204" charset="0"/>
                              <a:cs typeface="Cambria Math" panose="02040503050406030204" charset="0"/>
                            </a:rPr>
                            <m:t>𝑐𝑙𝑎𝑠𝑠𝑖</m:t>
                          </m:r>
                        </m:e>
                      </m:bar>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6527800" y="3626485"/>
                <a:ext cx="756285" cy="401955"/>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8" name="直接连接符 7"/>
          <p:cNvCxnSpPr/>
          <p:nvPr/>
        </p:nvCxnSpPr>
        <p:spPr>
          <a:xfrm flipV="1">
            <a:off x="4552950" y="2423160"/>
            <a:ext cx="8255" cy="9798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6897370" y="2423160"/>
            <a:ext cx="8255" cy="9798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42155" y="2421890"/>
            <a:ext cx="235839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a:off x="1954530" y="2412365"/>
            <a:ext cx="2597150" cy="1054735"/>
          </a:xfrm>
          <a:custGeom>
            <a:avLst/>
            <a:gdLst>
              <a:gd name="connisteX0" fmla="*/ 2597150 w 2597150"/>
              <a:gd name="connsiteY0" fmla="*/ 9751 h 1054961"/>
              <a:gd name="connisteX1" fmla="*/ 2425065 w 2597150"/>
              <a:gd name="connsiteY1" fmla="*/ 9751 h 1054961"/>
              <a:gd name="connisteX2" fmla="*/ 2271395 w 2597150"/>
              <a:gd name="connsiteY2" fmla="*/ 115161 h 1054961"/>
              <a:gd name="connisteX3" fmla="*/ 2214245 w 2597150"/>
              <a:gd name="connsiteY3" fmla="*/ 201521 h 1054961"/>
              <a:gd name="connisteX4" fmla="*/ 2165985 w 2597150"/>
              <a:gd name="connsiteY4" fmla="*/ 325981 h 1054961"/>
              <a:gd name="connisteX5" fmla="*/ 2118360 w 2597150"/>
              <a:gd name="connsiteY5" fmla="*/ 479651 h 1054961"/>
              <a:gd name="connisteX6" fmla="*/ 2060575 w 2597150"/>
              <a:gd name="connsiteY6" fmla="*/ 613636 h 1054961"/>
              <a:gd name="connisteX7" fmla="*/ 1983740 w 2597150"/>
              <a:gd name="connsiteY7" fmla="*/ 719046 h 1054961"/>
              <a:gd name="connisteX8" fmla="*/ 1840230 w 2597150"/>
              <a:gd name="connsiteY8" fmla="*/ 833981 h 1054961"/>
              <a:gd name="connisteX9" fmla="*/ 1610360 w 2597150"/>
              <a:gd name="connsiteY9" fmla="*/ 891766 h 1054961"/>
              <a:gd name="connisteX10" fmla="*/ 1447165 w 2597150"/>
              <a:gd name="connsiteY10" fmla="*/ 910816 h 1054961"/>
              <a:gd name="connisteX11" fmla="*/ 1245870 w 2597150"/>
              <a:gd name="connsiteY11" fmla="*/ 949551 h 1054961"/>
              <a:gd name="connisteX12" fmla="*/ 996950 w 2597150"/>
              <a:gd name="connsiteY12" fmla="*/ 987651 h 1054961"/>
              <a:gd name="connisteX13" fmla="*/ 718820 w 2597150"/>
              <a:gd name="connsiteY13" fmla="*/ 997176 h 1054961"/>
              <a:gd name="connisteX14" fmla="*/ 498475 w 2597150"/>
              <a:gd name="connsiteY14" fmla="*/ 1006701 h 1054961"/>
              <a:gd name="connisteX15" fmla="*/ 267970 w 2597150"/>
              <a:gd name="connsiteY15" fmla="*/ 1016226 h 1054961"/>
              <a:gd name="connisteX16" fmla="*/ 0 w 2597150"/>
              <a:gd name="connsiteY16" fmla="*/ 1054961 h 105496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Lst>
            <a:rect l="l" t="t" r="r" b="b"/>
            <a:pathLst>
              <a:path w="2597150" h="1054961">
                <a:moveTo>
                  <a:pt x="2597150" y="9751"/>
                </a:moveTo>
                <a:cubicBezTo>
                  <a:pt x="2566035" y="7846"/>
                  <a:pt x="2490470" y="-11204"/>
                  <a:pt x="2425065" y="9751"/>
                </a:cubicBezTo>
                <a:cubicBezTo>
                  <a:pt x="2359660" y="30706"/>
                  <a:pt x="2313305" y="77061"/>
                  <a:pt x="2271395" y="115161"/>
                </a:cubicBezTo>
                <a:cubicBezTo>
                  <a:pt x="2229485" y="153261"/>
                  <a:pt x="2235200" y="159611"/>
                  <a:pt x="2214245" y="201521"/>
                </a:cubicBezTo>
                <a:cubicBezTo>
                  <a:pt x="2193290" y="243431"/>
                  <a:pt x="2185035" y="270101"/>
                  <a:pt x="2165985" y="325981"/>
                </a:cubicBezTo>
                <a:cubicBezTo>
                  <a:pt x="2146935" y="381861"/>
                  <a:pt x="2139315" y="421866"/>
                  <a:pt x="2118360" y="479651"/>
                </a:cubicBezTo>
                <a:cubicBezTo>
                  <a:pt x="2097405" y="537436"/>
                  <a:pt x="2087245" y="566011"/>
                  <a:pt x="2060575" y="613636"/>
                </a:cubicBezTo>
                <a:cubicBezTo>
                  <a:pt x="2033905" y="661261"/>
                  <a:pt x="2027555" y="675231"/>
                  <a:pt x="1983740" y="719046"/>
                </a:cubicBezTo>
                <a:cubicBezTo>
                  <a:pt x="1939925" y="762861"/>
                  <a:pt x="1915160" y="799691"/>
                  <a:pt x="1840230" y="833981"/>
                </a:cubicBezTo>
                <a:cubicBezTo>
                  <a:pt x="1765300" y="868271"/>
                  <a:pt x="1689100" y="876526"/>
                  <a:pt x="1610360" y="891766"/>
                </a:cubicBezTo>
                <a:cubicBezTo>
                  <a:pt x="1531620" y="907006"/>
                  <a:pt x="1520190" y="899386"/>
                  <a:pt x="1447165" y="910816"/>
                </a:cubicBezTo>
                <a:cubicBezTo>
                  <a:pt x="1374140" y="922246"/>
                  <a:pt x="1336040" y="934311"/>
                  <a:pt x="1245870" y="949551"/>
                </a:cubicBezTo>
                <a:cubicBezTo>
                  <a:pt x="1155700" y="964791"/>
                  <a:pt x="1102360" y="978126"/>
                  <a:pt x="996950" y="987651"/>
                </a:cubicBezTo>
                <a:cubicBezTo>
                  <a:pt x="891540" y="997176"/>
                  <a:pt x="818515" y="993366"/>
                  <a:pt x="718820" y="997176"/>
                </a:cubicBezTo>
                <a:cubicBezTo>
                  <a:pt x="619125" y="1000986"/>
                  <a:pt x="588645" y="1002891"/>
                  <a:pt x="498475" y="1006701"/>
                </a:cubicBezTo>
                <a:cubicBezTo>
                  <a:pt x="408305" y="1010511"/>
                  <a:pt x="367665" y="1006701"/>
                  <a:pt x="267970" y="1016226"/>
                </a:cubicBezTo>
                <a:cubicBezTo>
                  <a:pt x="168275" y="1025751"/>
                  <a:pt x="48895" y="1047341"/>
                  <a:pt x="0" y="10549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任意多边形 14"/>
          <p:cNvSpPr/>
          <p:nvPr/>
        </p:nvSpPr>
        <p:spPr>
          <a:xfrm>
            <a:off x="6897370" y="2423160"/>
            <a:ext cx="2750820" cy="1010285"/>
          </a:xfrm>
          <a:custGeom>
            <a:avLst/>
            <a:gdLst>
              <a:gd name="connisteX0" fmla="*/ 0 w 2750820"/>
              <a:gd name="connsiteY0" fmla="*/ 3532 h 1010007"/>
              <a:gd name="connisteX1" fmla="*/ 191770 w 2750820"/>
              <a:gd name="connsiteY1" fmla="*/ 3532 h 1010007"/>
              <a:gd name="connisteX2" fmla="*/ 345440 w 2750820"/>
              <a:gd name="connsiteY2" fmla="*/ 42267 h 1010007"/>
              <a:gd name="connisteX3" fmla="*/ 488950 w 2750820"/>
              <a:gd name="connsiteY3" fmla="*/ 137517 h 1010007"/>
              <a:gd name="connisteX4" fmla="*/ 565785 w 2750820"/>
              <a:gd name="connsiteY4" fmla="*/ 319762 h 1010007"/>
              <a:gd name="connisteX5" fmla="*/ 613410 w 2750820"/>
              <a:gd name="connsiteY5" fmla="*/ 444222 h 1010007"/>
              <a:gd name="connisteX6" fmla="*/ 661670 w 2750820"/>
              <a:gd name="connsiteY6" fmla="*/ 530582 h 1010007"/>
              <a:gd name="connisteX7" fmla="*/ 795655 w 2750820"/>
              <a:gd name="connsiteY7" fmla="*/ 665202 h 1010007"/>
              <a:gd name="connisteX8" fmla="*/ 987425 w 2750820"/>
              <a:gd name="connsiteY8" fmla="*/ 750927 h 1010007"/>
              <a:gd name="connisteX9" fmla="*/ 1150620 w 2750820"/>
              <a:gd name="connsiteY9" fmla="*/ 818237 h 1010007"/>
              <a:gd name="connisteX10" fmla="*/ 1322705 w 2750820"/>
              <a:gd name="connsiteY10" fmla="*/ 846812 h 1010007"/>
              <a:gd name="connisteX11" fmla="*/ 1600835 w 2750820"/>
              <a:gd name="connsiteY11" fmla="*/ 895072 h 1010007"/>
              <a:gd name="connisteX12" fmla="*/ 1850390 w 2750820"/>
              <a:gd name="connsiteY12" fmla="*/ 933172 h 1010007"/>
              <a:gd name="connisteX13" fmla="*/ 2022475 w 2750820"/>
              <a:gd name="connsiteY13" fmla="*/ 952222 h 1010007"/>
              <a:gd name="connisteX14" fmla="*/ 2262505 w 2750820"/>
              <a:gd name="connsiteY14" fmla="*/ 971907 h 1010007"/>
              <a:gd name="connisteX15" fmla="*/ 2750820 w 2750820"/>
              <a:gd name="connsiteY15" fmla="*/ 1010007 h 101000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Lst>
            <a:rect l="l" t="t" r="r" b="b"/>
            <a:pathLst>
              <a:path w="2750820" h="1010007">
                <a:moveTo>
                  <a:pt x="0" y="3532"/>
                </a:moveTo>
                <a:cubicBezTo>
                  <a:pt x="35560" y="2897"/>
                  <a:pt x="122555" y="-4088"/>
                  <a:pt x="191770" y="3532"/>
                </a:cubicBezTo>
                <a:cubicBezTo>
                  <a:pt x="260985" y="11152"/>
                  <a:pt x="285750" y="15597"/>
                  <a:pt x="345440" y="42267"/>
                </a:cubicBezTo>
                <a:cubicBezTo>
                  <a:pt x="405130" y="68937"/>
                  <a:pt x="445135" y="82272"/>
                  <a:pt x="488950" y="137517"/>
                </a:cubicBezTo>
                <a:cubicBezTo>
                  <a:pt x="532765" y="192762"/>
                  <a:pt x="541020" y="258167"/>
                  <a:pt x="565785" y="319762"/>
                </a:cubicBezTo>
                <a:cubicBezTo>
                  <a:pt x="590550" y="381357"/>
                  <a:pt x="594360" y="402312"/>
                  <a:pt x="613410" y="444222"/>
                </a:cubicBezTo>
                <a:cubicBezTo>
                  <a:pt x="632460" y="486132"/>
                  <a:pt x="625475" y="486132"/>
                  <a:pt x="661670" y="530582"/>
                </a:cubicBezTo>
                <a:cubicBezTo>
                  <a:pt x="697865" y="575032"/>
                  <a:pt x="730250" y="621387"/>
                  <a:pt x="795655" y="665202"/>
                </a:cubicBezTo>
                <a:cubicBezTo>
                  <a:pt x="861060" y="709017"/>
                  <a:pt x="916305" y="720447"/>
                  <a:pt x="987425" y="750927"/>
                </a:cubicBezTo>
                <a:cubicBezTo>
                  <a:pt x="1058545" y="781407"/>
                  <a:pt x="1083310" y="799187"/>
                  <a:pt x="1150620" y="818237"/>
                </a:cubicBezTo>
                <a:cubicBezTo>
                  <a:pt x="1217930" y="837287"/>
                  <a:pt x="1232535" y="831572"/>
                  <a:pt x="1322705" y="846812"/>
                </a:cubicBezTo>
                <a:cubicBezTo>
                  <a:pt x="1412875" y="862052"/>
                  <a:pt x="1495425" y="877927"/>
                  <a:pt x="1600835" y="895072"/>
                </a:cubicBezTo>
                <a:cubicBezTo>
                  <a:pt x="1706245" y="912217"/>
                  <a:pt x="1765935" y="921742"/>
                  <a:pt x="1850390" y="933172"/>
                </a:cubicBezTo>
                <a:cubicBezTo>
                  <a:pt x="1934845" y="944602"/>
                  <a:pt x="1939925" y="944602"/>
                  <a:pt x="2022475" y="952222"/>
                </a:cubicBezTo>
                <a:cubicBezTo>
                  <a:pt x="2105025" y="959842"/>
                  <a:pt x="2117090" y="960477"/>
                  <a:pt x="2262505" y="971907"/>
                </a:cubicBezTo>
                <a:cubicBezTo>
                  <a:pt x="2407920" y="983337"/>
                  <a:pt x="2658110" y="1003022"/>
                  <a:pt x="2750820" y="101000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6" name="文本框 15"/>
              <p:cNvSpPr txBox="1"/>
              <p:nvPr/>
            </p:nvSpPr>
            <p:spPr>
              <a:xfrm>
                <a:off x="3470846" y="4998974"/>
                <a:ext cx="4307840" cy="70993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𝑐𝑙𝑎𝑠𝑠𝑖</m:t>
                      </m:r>
                      <m:r>
                        <a:rPr lang="en-US" altLang="zh-CN" i="1">
                          <a:latin typeface="Cambria Math" panose="02040503050406030204" charset="0"/>
                          <a:cs typeface="Cambria Math" panose="02040503050406030204" charset="0"/>
                        </a:rPr>
                        <m:t>|</m:t>
                      </m:r>
                      <m:acc>
                        <m:accPr>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a:latin typeface="Cambria Math" panose="02040503050406030204" charset="0"/>
                          <a:cs typeface="Cambria Math" panose="02040503050406030204" charset="0"/>
                        </a:rPr>
                        <m:t>)=</m:t>
                      </m:r>
                      <m:f>
                        <m:fPr>
                          <m:ctrlPr>
                            <a:rPr lang="en-US" altLang="zh-CN" i="1" dirty="0">
                              <a:latin typeface="Cambria Math" panose="02040503050406030204" charset="0"/>
                              <a:cs typeface="Cambria Math" panose="02040503050406030204" charset="0"/>
                            </a:rPr>
                          </m:ctrlPr>
                        </m:fPr>
                        <m:num>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acc>
                            <m:accPr>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𝑐𝑙𝑎𝑠𝑠𝑖</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𝑐𝑙𝑎𝑠𝑠𝑖</m:t>
                          </m:r>
                          <m:r>
                            <a:rPr lang="en-US" altLang="zh-CN" i="1" dirty="0">
                              <a:latin typeface="Cambria Math" panose="02040503050406030204" charset="0"/>
                              <a:cs typeface="Cambria Math" panose="02040503050406030204" charset="0"/>
                            </a:rPr>
                            <m:t>)</m:t>
                          </m:r>
                        </m:num>
                        <m:den>
                          <m:nary>
                            <m:naryPr>
                              <m:chr m:val="∑"/>
                              <m:limLoc m:val="undOvr"/>
                              <m:ctrlPr>
                                <a:rPr lang="en-US" altLang="zh-CN" i="1" dirty="0">
                                  <a:latin typeface="Cambria Math" panose="02040503050406030204" charset="0"/>
                                  <a:cs typeface="Cambria Math" panose="02040503050406030204" charset="0"/>
                                </a:rPr>
                              </m:ctrlPr>
                            </m:naryPr>
                            <m:sub>
                              <m:r>
                                <a:rPr lang="en-US" altLang="zh-CN" i="1" dirty="0">
                                  <a:latin typeface="Cambria Math" panose="02040503050406030204" charset="0"/>
                                  <a:cs typeface="Cambria Math" panose="02040503050406030204" charset="0"/>
                                </a:rPr>
                                <m:t>𝑖</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1</m:t>
                              </m:r>
                            </m:sub>
                            <m:sup>
                              <m:r>
                                <a:rPr lang="en-US" altLang="zh-CN" i="1" dirty="0">
                                  <a:latin typeface="Cambria Math" panose="02040503050406030204" charset="0"/>
                                  <a:cs typeface="Cambria Math" panose="02040503050406030204" charset="0"/>
                                </a:rPr>
                                <m:t>𝑛</m:t>
                              </m:r>
                            </m:sup>
                            <m:e>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acc>
                                <m:accPr>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𝑥</m:t>
                                  </m:r>
                                </m:e>
                              </m:acc>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𝑐𝑙𝑎𝑠𝑠𝑖</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𝑐𝑙𝑎𝑠𝑠𝑖</m:t>
                              </m:r>
                              <m:r>
                                <a:rPr lang="en-US" altLang="zh-CN" i="1" dirty="0">
                                  <a:latin typeface="Cambria Math" panose="02040503050406030204" charset="0"/>
                                  <a:cs typeface="Cambria Math" panose="02040503050406030204" charset="0"/>
                                </a:rPr>
                                <m:t>)</m:t>
                              </m:r>
                            </m:e>
                          </m:nary>
                        </m:den>
                      </m:f>
                    </m:oMath>
                  </m:oMathPara>
                </a14:m>
                <a:endParaRPr lang="zh-CN" altLang="en-US"/>
              </a:p>
            </p:txBody>
          </p:sp>
        </mc:Choice>
        <mc:Fallback>
          <p:sp>
            <p:nvSpPr>
              <p:cNvPr id="16" name="文本框 15"/>
              <p:cNvSpPr txBox="1">
                <a:spLocks noRot="1" noChangeAspect="1" noMove="1" noResize="1" noEditPoints="1" noAdjustHandles="1" noChangeArrowheads="1" noChangeShapeType="1" noTextEdit="1"/>
              </p:cNvSpPr>
              <p:nvPr/>
            </p:nvSpPr>
            <p:spPr>
              <a:xfrm>
                <a:off x="3470846" y="4998974"/>
                <a:ext cx="4307840" cy="709930"/>
              </a:xfrm>
              <a:prstGeom prst="rect">
                <a:avLst/>
              </a:prstGeom>
              <a:blipFill rotWithShape="1">
                <a:blip r:embed="rId4"/>
                <a:stretch>
                  <a:fillRect l="-13" t="-36" r="13" b="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3633470" y="4186555"/>
                <a:ext cx="7218680" cy="376555"/>
              </a:xfrm>
              <a:prstGeom prst="rect">
                <a:avLst/>
              </a:prstGeom>
              <a:noFill/>
            </p:spPr>
            <p:txBody>
              <a:bodyPr wrap="square" rtlCol="0">
                <a:spAutoFit/>
              </a:bodyPr>
              <a:p>
                <a:r>
                  <a:rPr lang="en-US" altLang="zh-CN" dirty="0">
                    <a:latin typeface="Cambria Math" panose="02040503050406030204" charset="0"/>
                    <a:cs typeface="Cambria Math" panose="02040503050406030204" charset="0"/>
                    <a:sym typeface="+mn-ea"/>
                  </a:rPr>
                  <a:t>x~N(</a:t>
                </a:r>
                <a14:m>
                  <m:oMath xmlns:m="http://schemas.openxmlformats.org/officeDocument/2006/math">
                    <m:acc>
                      <m:accPr>
                        <m:ctrlPr>
                          <a:rPr lang="en-US" altLang="zh-CN" i="1" dirty="0">
                            <a:latin typeface="Cambria Math" panose="02040503050406030204" charset="0"/>
                            <a:cs typeface="Cambria Math" panose="02040503050406030204" charset="0"/>
                          </a:rPr>
                        </m:ctrlPr>
                      </m:accPr>
                      <m:e>
                        <m:r>
                          <a:rPr lang="en-US" altLang="zh-CN" i="1" dirty="0">
                            <a:latin typeface="Cambria Math" panose="02040503050406030204" charset="0"/>
                            <a:cs typeface="Cambria Math" panose="02040503050406030204" charset="0"/>
                          </a:rPr>
                          <m:t>𝑥</m:t>
                        </m:r>
                      </m:e>
                    </m:acc>
                    <m:r>
                      <a:rPr lang="en-US" altLang="zh-CN" i="1" dirty="0">
                        <a:latin typeface="Cambria Math" panose="02040503050406030204" charset="0"/>
                        <a:cs typeface="Cambria Math" panose="02040503050406030204" charset="0"/>
                      </a:rPr>
                      <m:t>,</m:t>
                    </m:r>
                    <m:sSubSup>
                      <m:sSubSupPr>
                        <m:ctrlPr>
                          <a:rPr lang="en-US" altLang="zh-CN" i="1" dirty="0">
                            <a:latin typeface="Cambria Math" panose="02040503050406030204" charset="0"/>
                            <a:cs typeface="Cambria Math" panose="02040503050406030204" charset="0"/>
                          </a:rPr>
                        </m:ctrlPr>
                      </m:sSubSupPr>
                      <m:e>
                        <m:r>
                          <a:rPr lang="en-US" altLang="zh-CN" i="1" dirty="0">
                            <a:latin typeface="Cambria Math" panose="02040503050406030204" charset="0"/>
                            <a:cs typeface="Cambria Math" panose="02040503050406030204" charset="0"/>
                          </a:rPr>
                          <m:t>𝜎</m:t>
                        </m:r>
                      </m:e>
                      <m:sub>
                        <m:r>
                          <a:rPr lang="en-US" altLang="zh-CN" i="1" dirty="0">
                            <a:latin typeface="Cambria Math" panose="02040503050406030204" charset="0"/>
                            <a:cs typeface="Cambria Math" panose="02040503050406030204" charset="0"/>
                          </a:rPr>
                          <m:t>𝑥</m:t>
                        </m:r>
                      </m:sub>
                      <m:sup>
                        <m:r>
                          <a:rPr lang="en-US" altLang="zh-CN" i="1" dirty="0">
                            <a:latin typeface="Cambria Math" panose="02040503050406030204" charset="0"/>
                            <a:cs typeface="Cambria Math" panose="02040503050406030204" charset="0"/>
                          </a:rPr>
                          <m:t>2</m:t>
                        </m:r>
                      </m:sup>
                    </m:sSubSup>
                  </m:oMath>
                </a14:m>
                <a:r>
                  <a:rPr lang="en-US" altLang="zh-CN" dirty="0">
                    <a:latin typeface="Cambria Math" panose="02040503050406030204" charset="0"/>
                    <a:cs typeface="Cambria Math" panose="02040503050406030204" charset="0"/>
                    <a:sym typeface="+mn-ea"/>
                  </a:rPr>
                  <a:t>)------&gt;{class1, class2, ……, classn}</a:t>
                </a:r>
                <a:endParaRPr lang="zh-CN" altLang="en-US"/>
              </a:p>
            </p:txBody>
          </p:sp>
        </mc:Choice>
        <mc:Fallback>
          <p:sp>
            <p:nvSpPr>
              <p:cNvPr id="17" name="文本框 16"/>
              <p:cNvSpPr txBox="1">
                <a:spLocks noRot="1" noChangeAspect="1" noMove="1" noResize="1" noEditPoints="1" noAdjustHandles="1" noChangeArrowheads="1" noChangeShapeType="1" noTextEdit="1"/>
              </p:cNvSpPr>
              <p:nvPr/>
            </p:nvSpPr>
            <p:spPr>
              <a:xfrm>
                <a:off x="3633470" y="4186555"/>
                <a:ext cx="7218680" cy="37655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7778750" y="2421890"/>
                <a:ext cx="2466340" cy="583565"/>
              </a:xfrm>
              <a:prstGeom prst="rect">
                <a:avLst/>
              </a:prstGeom>
              <a:noFill/>
            </p:spPr>
            <p:txBody>
              <a:bodyPr wrap="square" rtlCol="0">
                <a:spAutoFit/>
              </a:bodyPr>
              <a:p>
                <a14:m>
                  <m:oMath xmlns:m="http://schemas.openxmlformats.org/officeDocument/2006/math">
                    <m:acc>
                      <m:accPr>
                        <m:ctrlPr>
                          <a:rPr lang="en-US" altLang="zh-CN" sz="1600" i="1">
                            <a:latin typeface="Cambria Math" panose="02040503050406030204" charset="0"/>
                            <a:cs typeface="Cambria Math" panose="02040503050406030204" charset="0"/>
                          </a:rPr>
                        </m:ctrlPr>
                      </m:accPr>
                      <m:e>
                        <m:r>
                          <a:rPr lang="en-US" altLang="zh-CN" sz="1600" i="1">
                            <a:latin typeface="Cambria Math" panose="02040503050406030204" charset="0"/>
                            <a:cs typeface="Cambria Math" panose="02040503050406030204" charset="0"/>
                          </a:rPr>
                          <m:t>𝑥</m:t>
                        </m:r>
                      </m:e>
                    </m:acc>
                  </m:oMath>
                </a14:m>
                <a:r>
                  <a:rPr lang="zh-CN" altLang="en-US" sz="1600">
                    <a:latin typeface="Cambria Math" panose="02040503050406030204" charset="0"/>
                    <a:cs typeface="Cambria Math" panose="02040503050406030204" charset="0"/>
                  </a:rPr>
                  <a:t>可能在</a:t>
                </a:r>
                <a:r>
                  <a:rPr lang="en-US" altLang="zh-CN" sz="1600">
                    <a:latin typeface="Cambria Math" panose="02040503050406030204" charset="0"/>
                    <a:cs typeface="Cambria Math" panose="02040503050406030204" charset="0"/>
                  </a:rPr>
                  <a:t>a</a:t>
                </a:r>
                <a:r>
                  <a:rPr lang="zh-CN" altLang="en-US" sz="1600">
                    <a:latin typeface="Cambria Math" panose="02040503050406030204" charset="0"/>
                    <a:cs typeface="Cambria Math" panose="02040503050406030204" charset="0"/>
                  </a:rPr>
                  <a:t>，</a:t>
                </a:r>
                <a:r>
                  <a:rPr lang="en-US" altLang="zh-CN" sz="1600">
                    <a:latin typeface="Cambria Math" panose="02040503050406030204" charset="0"/>
                    <a:cs typeface="Cambria Math" panose="02040503050406030204" charset="0"/>
                  </a:rPr>
                  <a:t>b</a:t>
                </a:r>
                <a:r>
                  <a:rPr lang="zh-CN" altLang="en-US" sz="1600">
                    <a:latin typeface="Cambria Math" panose="02040503050406030204" charset="0"/>
                    <a:cs typeface="Cambria Math" panose="02040503050406030204" charset="0"/>
                  </a:rPr>
                  <a:t>，</a:t>
                </a:r>
                <a:r>
                  <a:rPr lang="en-US" altLang="zh-CN" sz="1600">
                    <a:latin typeface="Cambria Math" panose="02040503050406030204" charset="0"/>
                    <a:cs typeface="Cambria Math" panose="02040503050406030204" charset="0"/>
                  </a:rPr>
                  <a:t>c</a:t>
                </a:r>
                <a:r>
                  <a:rPr lang="zh-CN" altLang="en-US" sz="1600">
                    <a:latin typeface="Cambria Math" panose="02040503050406030204" charset="0"/>
                    <a:cs typeface="Cambria Math" panose="02040503050406030204" charset="0"/>
                  </a:rPr>
                  <a:t>三点，它们都有自己对应的概率</a:t>
                </a:r>
                <a:endParaRPr lang="zh-CN" altLang="en-US" sz="1600">
                  <a:latin typeface="Cambria Math" panose="02040503050406030204" charset="0"/>
                  <a:cs typeface="Cambria Math" panose="02040503050406030204" charset="0"/>
                </a:endParaRPr>
              </a:p>
            </p:txBody>
          </p:sp>
        </mc:Choice>
        <mc:Fallback>
          <p:sp>
            <p:nvSpPr>
              <p:cNvPr id="18" name="文本框 17"/>
              <p:cNvSpPr txBox="1">
                <a:spLocks noRot="1" noChangeAspect="1" noMove="1" noResize="1" noEditPoints="1" noAdjustHandles="1" noChangeArrowheads="1" noChangeShapeType="1" noTextEdit="1"/>
              </p:cNvSpPr>
              <p:nvPr/>
            </p:nvSpPr>
            <p:spPr>
              <a:xfrm>
                <a:off x="7778750" y="2421890"/>
                <a:ext cx="2466340" cy="583565"/>
              </a:xfrm>
              <a:prstGeom prst="rect">
                <a:avLst/>
              </a:prstGeom>
              <a:blipFill rotWithShape="1">
                <a:blip r:embed="rId6"/>
                <a:stretch>
                  <a:fillRect/>
                </a:stretch>
              </a:blipFill>
            </p:spPr>
            <p:txBody>
              <a:bodyPr/>
              <a:lstStyle/>
              <a:p>
                <a:r>
                  <a:rPr lang="zh-CN" altLang="en-US">
                    <a:noFill/>
                  </a:rPr>
                  <a:t> </a:t>
                </a:r>
              </a:p>
            </p:txBody>
          </p:sp>
        </mc:Fallback>
      </mc:AlternateContent>
      <p:cxnSp>
        <p:nvCxnSpPr>
          <p:cNvPr id="19" name="直接连接符 18"/>
          <p:cNvCxnSpPr>
            <a:stCxn id="13" idx="3"/>
          </p:cNvCxnSpPr>
          <p:nvPr/>
        </p:nvCxnSpPr>
        <p:spPr>
          <a:xfrm>
            <a:off x="4168775" y="2613660"/>
            <a:ext cx="0" cy="910590"/>
          </a:xfrm>
          <a:prstGeom prst="line">
            <a:avLst/>
          </a:prstGeom>
          <a:ln w="28575" cmpd="sng">
            <a:solidFill>
              <a:schemeClr val="accent3">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4005580" y="3467100"/>
            <a:ext cx="163195" cy="368300"/>
          </a:xfrm>
          <a:prstGeom prst="rect">
            <a:avLst/>
          </a:prstGeom>
          <a:noFill/>
        </p:spPr>
        <p:txBody>
          <a:bodyPr wrap="square" rtlCol="0">
            <a:spAutoFit/>
          </a:bodyPr>
          <a:p>
            <a:r>
              <a:rPr lang="en-US" altLang="zh-CN">
                <a:solidFill>
                  <a:schemeClr val="accent3">
                    <a:lumMod val="75000"/>
                  </a:schemeClr>
                </a:solidFill>
              </a:rPr>
              <a:t>a</a:t>
            </a:r>
            <a:endParaRPr lang="en-US" altLang="zh-CN">
              <a:solidFill>
                <a:schemeClr val="accent3">
                  <a:lumMod val="75000"/>
                </a:schemeClr>
              </a:solidFill>
            </a:endParaRPr>
          </a:p>
        </p:txBody>
      </p:sp>
      <p:cxnSp>
        <p:nvCxnSpPr>
          <p:cNvPr id="21" name="直接连接符 20"/>
          <p:cNvCxnSpPr/>
          <p:nvPr/>
        </p:nvCxnSpPr>
        <p:spPr>
          <a:xfrm>
            <a:off x="5588635" y="2423160"/>
            <a:ext cx="0" cy="1102360"/>
          </a:xfrm>
          <a:prstGeom prst="line">
            <a:avLst/>
          </a:prstGeom>
          <a:ln w="28575"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506720" y="3467100"/>
            <a:ext cx="163195" cy="368300"/>
          </a:xfrm>
          <a:prstGeom prst="rect">
            <a:avLst/>
          </a:prstGeom>
          <a:noFill/>
        </p:spPr>
        <p:txBody>
          <a:bodyPr wrap="square" rtlCol="0">
            <a:spAutoFit/>
          </a:bodyPr>
          <a:p>
            <a:r>
              <a:rPr lang="en-US" altLang="zh-CN">
                <a:solidFill>
                  <a:schemeClr val="accent4">
                    <a:lumMod val="75000"/>
                  </a:schemeClr>
                </a:solidFill>
              </a:rPr>
              <a:t>b</a:t>
            </a:r>
            <a:endParaRPr lang="en-US" altLang="zh-CN">
              <a:solidFill>
                <a:schemeClr val="accent4">
                  <a:lumMod val="75000"/>
                </a:schemeClr>
              </a:solidFill>
            </a:endParaRPr>
          </a:p>
        </p:txBody>
      </p:sp>
      <p:cxnSp>
        <p:nvCxnSpPr>
          <p:cNvPr id="23" name="直接连接符 22"/>
          <p:cNvCxnSpPr>
            <a:stCxn id="15" idx="4"/>
          </p:cNvCxnSpPr>
          <p:nvPr/>
        </p:nvCxnSpPr>
        <p:spPr>
          <a:xfrm flipH="1">
            <a:off x="7456170" y="2743200"/>
            <a:ext cx="6985" cy="762000"/>
          </a:xfrm>
          <a:prstGeom prst="line">
            <a:avLst/>
          </a:prstGeom>
          <a:ln w="28575" cmpd="sng">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378065" y="3433445"/>
            <a:ext cx="163195" cy="368300"/>
          </a:xfrm>
          <a:prstGeom prst="rect">
            <a:avLst/>
          </a:prstGeom>
          <a:noFill/>
        </p:spPr>
        <p:txBody>
          <a:bodyPr wrap="square" rtlCol="0">
            <a:spAutoFit/>
          </a:bodyPr>
          <a:p>
            <a:r>
              <a:rPr lang="en-US" altLang="zh-CN">
                <a:solidFill>
                  <a:schemeClr val="accent5">
                    <a:lumMod val="75000"/>
                  </a:schemeClr>
                </a:solidFill>
              </a:rPr>
              <a:t>c</a:t>
            </a:r>
            <a:endParaRPr lang="en-US" altLang="zh-CN">
              <a:solidFill>
                <a:schemeClr val="accent5">
                  <a:lumMod val="75000"/>
                </a:schemeClr>
              </a:solidFill>
            </a:endParaRPr>
          </a:p>
        </p:txBody>
      </p:sp>
      <mc:AlternateContent xmlns:mc="http://schemas.openxmlformats.org/markup-compatibility/2006">
        <mc:Choice xmlns:a14="http://schemas.microsoft.com/office/drawing/2010/main" Requires="a14">
          <p:sp>
            <p:nvSpPr>
              <p:cNvPr id="25" name="文本框 24"/>
              <p:cNvSpPr txBox="1"/>
              <p:nvPr/>
            </p:nvSpPr>
            <p:spPr>
              <a:xfrm>
                <a:off x="635" y="6032500"/>
                <a:ext cx="12192000" cy="645160"/>
              </a:xfrm>
              <a:prstGeom prst="rect">
                <a:avLst/>
              </a:prstGeom>
              <a:noFill/>
            </p:spPr>
            <p:txBody>
              <a:bodyPr wrap="square" rtlCol="0">
                <a:spAutoFit/>
              </a:bodyPr>
              <a:p>
                <a:pPr algn="ctr"/>
                <a:r>
                  <a:rPr lang="zh-CN" altLang="en-US"/>
                  <a:t>至此，完成从连续的状况参数到离散的状况变量的转换</a:t>
                </a:r>
                <a:endParaRPr lang="zh-CN" altLang="en-US"/>
              </a:p>
              <a:p>
                <a:pPr algn="ctr"/>
                <a:r>
                  <a:rPr lang="zh-CN" altLang="en-US"/>
                  <a:t>将此方法用于贝叶斯神经网络</a:t>
                </a:r>
                <a14:m>
                  <m:oMath xmlns:m="http://schemas.openxmlformats.org/officeDocument/2006/math">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贝叶斯网</a:t>
                </a:r>
                <a:endParaRPr lang="zh-CN" altLang="en-US">
                  <a:latin typeface="Cambria Math" panose="02040503050406030204" charset="0"/>
                  <a:cs typeface="Cambria Math" panose="02040503050406030204" charset="0"/>
                </a:endParaRPr>
              </a:p>
            </p:txBody>
          </p:sp>
        </mc:Choice>
        <mc:Fallback>
          <p:sp>
            <p:nvSpPr>
              <p:cNvPr id="25" name="文本框 24"/>
              <p:cNvSpPr txBox="1">
                <a:spLocks noRot="1" noChangeAspect="1" noMove="1" noResize="1" noEditPoints="1" noAdjustHandles="1" noChangeArrowheads="1" noChangeShapeType="1" noTextEdit="1"/>
              </p:cNvSpPr>
              <p:nvPr/>
            </p:nvSpPr>
            <p:spPr>
              <a:xfrm>
                <a:off x="635" y="6032500"/>
                <a:ext cx="12192000" cy="645160"/>
              </a:xfrm>
              <a:prstGeom prst="rect">
                <a:avLst/>
              </a:prstGeom>
              <a:blipFill rotWithShape="1">
                <a:blip r:embed="rId7"/>
                <a:stretch>
                  <a:fillRect/>
                </a:stretch>
              </a:blipFill>
            </p:spPr>
            <p:txBody>
              <a:bodyPr/>
              <a:lstStyle/>
              <a:p>
                <a:r>
                  <a:rPr lang="zh-CN" altLang="en-US">
                    <a:noFill/>
                  </a:rPr>
                  <a:t> </a:t>
                </a:r>
              </a:p>
            </p:txBody>
          </p:sp>
        </mc:Fallback>
      </mc:AlternateContent>
    </p:spTree>
    <p:custDataLst>
      <p:tags r:id="rId8"/>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 name="直接连接符 2"/>
          <p:cNvCxnSpPr/>
          <p:nvPr/>
        </p:nvCxnSpPr>
        <p:spPr>
          <a:xfrm flipV="1">
            <a:off x="1957705" y="3505835"/>
            <a:ext cx="7880350" cy="8890"/>
          </a:xfrm>
          <a:prstGeom prst="line">
            <a:avLst/>
          </a:prstGeom>
        </p:spPr>
        <p:style>
          <a:lnRef idx="3">
            <a:schemeClr val="dk1"/>
          </a:lnRef>
          <a:fillRef idx="0">
            <a:schemeClr val="dk1"/>
          </a:fillRef>
          <a:effectRef idx="2">
            <a:schemeClr val="dk1"/>
          </a:effectRef>
          <a:fontRef idx="minor">
            <a:schemeClr val="tx1"/>
          </a:fontRef>
        </p:style>
      </p:cxnSp>
      <p:cxnSp>
        <p:nvCxnSpPr>
          <p:cNvPr id="4" name="直接连接符 3"/>
          <p:cNvCxnSpPr/>
          <p:nvPr/>
        </p:nvCxnSpPr>
        <p:spPr>
          <a:xfrm flipV="1">
            <a:off x="4561205" y="3450590"/>
            <a:ext cx="0" cy="120015"/>
          </a:xfrm>
          <a:prstGeom prst="line">
            <a:avLst/>
          </a:prstGeom>
        </p:spPr>
        <p:style>
          <a:lnRef idx="3">
            <a:schemeClr val="dk1"/>
          </a:lnRef>
          <a:fillRef idx="0">
            <a:schemeClr val="dk1"/>
          </a:fillRef>
          <a:effectRef idx="2">
            <a:schemeClr val="dk1"/>
          </a:effectRef>
          <a:fontRef idx="minor">
            <a:schemeClr val="tx1"/>
          </a:fontRef>
        </p:style>
      </p:cxnSp>
      <p:cxnSp>
        <p:nvCxnSpPr>
          <p:cNvPr id="5" name="直接连接符 4"/>
          <p:cNvCxnSpPr/>
          <p:nvPr/>
        </p:nvCxnSpPr>
        <p:spPr>
          <a:xfrm flipV="1">
            <a:off x="6905625" y="3450590"/>
            <a:ext cx="0" cy="12001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6" name="文本框 5"/>
              <p:cNvSpPr txBox="1"/>
              <p:nvPr/>
            </p:nvSpPr>
            <p:spPr>
              <a:xfrm>
                <a:off x="4183380" y="3626485"/>
                <a:ext cx="756285" cy="41656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bar>
                        <m:barPr>
                          <m:ctrlPr>
                            <a:rPr lang="en-US" altLang="zh-CN" i="1">
                              <a:latin typeface="Cambria Math" panose="02040503050406030204" charset="0"/>
                              <a:cs typeface="Cambria Math" panose="02040503050406030204" charset="0"/>
                            </a:rPr>
                          </m:ctrlPr>
                        </m:barPr>
                        <m:e>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𝑦</m:t>
                              </m:r>
                            </m:e>
                            <m:sub>
                              <m:r>
                                <a:rPr lang="en-US" altLang="zh-CN" i="1">
                                  <a:latin typeface="Cambria Math" panose="02040503050406030204" charset="0"/>
                                  <a:cs typeface="Cambria Math" panose="02040503050406030204" charset="0"/>
                                  <a:sym typeface="+mn-ea"/>
                                </a:rPr>
                                <m:t>𝑖</m:t>
                              </m:r>
                            </m:sub>
                          </m:sSub>
                        </m:e>
                      </m:bar>
                    </m:oMath>
                  </m:oMathPara>
                </a14:m>
                <a:endParaRPr lang="zh-CN" altLang="en-US"/>
              </a:p>
            </p:txBody>
          </p:sp>
        </mc:Choice>
        <mc:Fallback>
          <p:sp>
            <p:nvSpPr>
              <p:cNvPr id="6" name="文本框 5"/>
              <p:cNvSpPr txBox="1">
                <a:spLocks noRot="1" noChangeAspect="1" noMove="1" noResize="1" noEditPoints="1" noAdjustHandles="1" noChangeArrowheads="1" noChangeShapeType="1" noTextEdit="1"/>
              </p:cNvSpPr>
              <p:nvPr/>
            </p:nvSpPr>
            <p:spPr>
              <a:xfrm>
                <a:off x="4183380" y="3626485"/>
                <a:ext cx="756285" cy="41656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6527800" y="3626485"/>
                <a:ext cx="756285" cy="36830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bar>
                        <m:barPr>
                          <m:pos m:val="top"/>
                          <m:ctrlPr>
                            <a:rPr lang="en-US" altLang="zh-CN" i="1">
                              <a:latin typeface="Cambria Math" panose="02040503050406030204" charset="0"/>
                              <a:cs typeface="Cambria Math" panose="02040503050406030204" charset="0"/>
                            </a:rPr>
                          </m:ctrlPr>
                        </m:barPr>
                        <m:e>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𝑦</m:t>
                              </m:r>
                            </m:e>
                            <m:sub>
                              <m:r>
                                <a:rPr lang="en-US" altLang="zh-CN" i="1">
                                  <a:latin typeface="Cambria Math" panose="02040503050406030204" charset="0"/>
                                  <a:cs typeface="Cambria Math" panose="02040503050406030204" charset="0"/>
                                  <a:sym typeface="+mn-ea"/>
                                </a:rPr>
                                <m:t>𝑖</m:t>
                              </m:r>
                            </m:sub>
                          </m:sSub>
                        </m:e>
                      </m:bar>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6527800" y="3626485"/>
                <a:ext cx="756285" cy="368300"/>
              </a:xfrm>
              <a:prstGeom prst="rect">
                <a:avLst/>
              </a:prstGeom>
              <a:blipFill rotWithShape="1">
                <a:blip r:embed="rId2"/>
                <a:stretch>
                  <a:fillRect/>
                </a:stretch>
              </a:blipFill>
            </p:spPr>
            <p:txBody>
              <a:bodyPr/>
              <a:lstStyle/>
              <a:p>
                <a:r>
                  <a:rPr lang="zh-CN" altLang="en-US">
                    <a:noFill/>
                  </a:rPr>
                  <a:t> </a:t>
                </a:r>
              </a:p>
            </p:txBody>
          </p:sp>
        </mc:Fallback>
      </mc:AlternateContent>
      <p:cxnSp>
        <p:nvCxnSpPr>
          <p:cNvPr id="8" name="直接连接符 7"/>
          <p:cNvCxnSpPr/>
          <p:nvPr/>
        </p:nvCxnSpPr>
        <p:spPr>
          <a:xfrm flipV="1">
            <a:off x="4552950" y="2423160"/>
            <a:ext cx="8255" cy="9798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6897370" y="2423160"/>
            <a:ext cx="8255" cy="9798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42155" y="2421890"/>
            <a:ext cx="23583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588635" y="2423160"/>
            <a:ext cx="0" cy="1102360"/>
          </a:xfrm>
          <a:prstGeom prst="line">
            <a:avLst/>
          </a:prstGeom>
          <a:ln w="28575"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custDataLst>
              <p:tags r:id="rId1"/>
            </p:custDataLst>
          </p:nvPr>
        </p:nvSpPr>
        <p:spPr>
          <a:xfrm>
            <a:off x="608400" y="264865"/>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latin typeface="华文新魏" panose="02010800040101010101" charset="-122"/>
                <a:ea typeface="华文新魏" panose="02010800040101010101" charset="-122"/>
              </a:rPr>
              <a:t>车道边界节点</a:t>
            </a:r>
            <a:endParaRPr lang="zh-CN" altLang="en-US" sz="2800">
              <a:latin typeface="华文新魏" panose="02010800040101010101" charset="-122"/>
              <a:ea typeface="华文新魏" panose="02010800040101010101" charset="-122"/>
            </a:endParaRPr>
          </a:p>
        </p:txBody>
      </p:sp>
      <p:pic>
        <p:nvPicPr>
          <p:cNvPr id="3" name="内容占位符 2"/>
          <p:cNvPicPr>
            <a:picLocks noChangeAspect="1"/>
          </p:cNvPicPr>
          <p:nvPr>
            <p:ph idx="1"/>
          </p:nvPr>
        </p:nvPicPr>
        <p:blipFill>
          <a:blip r:embed="rId2"/>
          <a:stretch>
            <a:fillRect/>
          </a:stretch>
        </p:blipFill>
        <p:spPr>
          <a:xfrm>
            <a:off x="889000" y="875030"/>
            <a:ext cx="8704580" cy="5589270"/>
          </a:xfrm>
          <a:prstGeom prst="rect">
            <a:avLst/>
          </a:prstGeom>
        </p:spPr>
      </p:pic>
      <p:sp>
        <p:nvSpPr>
          <p:cNvPr id="6" name="文本框 5"/>
          <p:cNvSpPr txBox="1"/>
          <p:nvPr/>
        </p:nvSpPr>
        <p:spPr>
          <a:xfrm>
            <a:off x="1134110" y="2388870"/>
            <a:ext cx="2630170" cy="922020"/>
          </a:xfrm>
          <a:prstGeom prst="rect">
            <a:avLst/>
          </a:prstGeom>
          <a:noFill/>
          <a:ln w="57150">
            <a:solidFill>
              <a:srgbClr val="00B050"/>
            </a:solidFill>
          </a:ln>
        </p:spPr>
        <p:txBody>
          <a:bodyPr wrap="square" rtlCol="0">
            <a:spAutoFit/>
          </a:bodyPr>
          <a:p>
            <a:endParaRPr lang="zh-CN" altLang="en-US"/>
          </a:p>
          <a:p>
            <a:endParaRPr lang="zh-CN" altLang="en-US"/>
          </a:p>
          <a:p>
            <a:endParaRPr lang="zh-CN" altLang="en-US"/>
          </a:p>
        </p:txBody>
      </p:sp>
      <p:sp>
        <p:nvSpPr>
          <p:cNvPr id="7" name="文本框 6"/>
          <p:cNvSpPr txBox="1"/>
          <p:nvPr/>
        </p:nvSpPr>
        <p:spPr>
          <a:xfrm>
            <a:off x="6827520" y="2388870"/>
            <a:ext cx="2552065" cy="922020"/>
          </a:xfrm>
          <a:prstGeom prst="rect">
            <a:avLst/>
          </a:prstGeom>
          <a:noFill/>
          <a:ln w="57150">
            <a:solidFill>
              <a:srgbClr val="00B050"/>
            </a:solidFill>
          </a:ln>
        </p:spPr>
        <p:txBody>
          <a:bodyPr wrap="square" rtlCol="0">
            <a:spAutoFit/>
          </a:bodyPr>
          <a:p>
            <a:endParaRPr lang="zh-CN" altLang="en-US"/>
          </a:p>
          <a:p>
            <a:endParaRPr lang="zh-CN" altLang="en-US"/>
          </a:p>
          <a:p>
            <a:endParaRPr lang="zh-CN" altLang="en-US"/>
          </a:p>
        </p:txBody>
      </p:sp>
      <p:sp>
        <p:nvSpPr>
          <p:cNvPr id="9" name="文本框 8"/>
          <p:cNvSpPr txBox="1"/>
          <p:nvPr/>
        </p:nvSpPr>
        <p:spPr>
          <a:xfrm>
            <a:off x="6376035" y="6398895"/>
            <a:ext cx="5360035" cy="398780"/>
          </a:xfrm>
          <a:prstGeom prst="rect">
            <a:avLst/>
          </a:prstGeom>
          <a:noFill/>
        </p:spPr>
        <p:txBody>
          <a:bodyPr wrap="square" rtlCol="0">
            <a:spAutoFit/>
          </a:bodyPr>
          <a:p>
            <a:r>
              <a:rPr lang="zh-CN" altLang="en-US" sz="1000"/>
              <a:t>图片来源：</a:t>
            </a:r>
            <a:r>
              <a:rPr lang="zh-CN" altLang="en-US" sz="1000" dirty="0">
                <a:sym typeface="+mn-ea"/>
              </a:rPr>
              <a:t>Schubert R ,  Wanielik G . A Unified Bayesian Approach for Object and Situation</a:t>
            </a:r>
            <a:r>
              <a:rPr lang="en-US" altLang="zh-CN" sz="1000" dirty="0">
                <a:sym typeface="+mn-ea"/>
              </a:rPr>
              <a:t> </a:t>
            </a:r>
            <a:r>
              <a:rPr lang="zh-CN" altLang="en-US" sz="1000" dirty="0">
                <a:sym typeface="+mn-ea"/>
              </a:rPr>
              <a:t>Assessment[J]. Intelligent Transportation Systems Magazine IEEE, 2011, 3(2):6-19.</a:t>
            </a:r>
            <a:endParaRPr lang="zh-CN" altLang="en-US" sz="1000"/>
          </a:p>
        </p:txBody>
      </p:sp>
    </p:spTree>
    <p:custDataLst>
      <p:tags r:id="rId3"/>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custDataLst>
                  <p:tags r:id="rId1"/>
                </p:custDataLst>
              </p:nvPr>
            </p:nvSpPr>
            <p:spPr>
              <a:xfrm>
                <a:off x="608330" y="1096010"/>
                <a:ext cx="10968990" cy="5488940"/>
              </a:xfrm>
            </p:spPr>
            <p:txBody>
              <a:bodyPr>
                <a:normAutofit lnSpcReduction="10000"/>
              </a:bodyPr>
              <a:lstStyle/>
              <a:p>
                <a:r>
                  <a:rPr lang="zh-CN" altLang="en-US" dirty="0">
                    <a:solidFill>
                      <a:schemeClr val="tx1"/>
                    </a:solidFill>
                    <a:latin typeface="Cambria Math" panose="02040503050406030204" charset="0"/>
                    <a:cs typeface="Cambria Math" panose="02040503050406030204" charset="0"/>
                  </a:rPr>
                  <a:t>车道线条件似然函数为：</a:t>
                </a:r>
                <a:endParaRPr lang="zh-CN" altLang="en-US" dirty="0">
                  <a:solidFill>
                    <a:schemeClr val="tx1"/>
                  </a:solidFill>
                  <a:latin typeface="Cambria Math" panose="02040503050406030204" charset="0"/>
                  <a:cs typeface="Cambria Math" panose="02040503050406030204" charset="0"/>
                </a:endParaRPr>
              </a:p>
              <a:p>
                <a:endParaRPr lang="zh-CN" altLang="en-US" dirty="0">
                  <a:solidFill>
                    <a:schemeClr val="tx1"/>
                  </a:solidFill>
                  <a:latin typeface="Cambria Math" panose="02040503050406030204" charset="0"/>
                  <a:cs typeface="Cambria Math" panose="02040503050406030204" charset="0"/>
                </a:endParaRPr>
              </a:p>
              <a:p>
                <a:endParaRPr lang="zh-CN" altLang="en-US" dirty="0">
                  <a:solidFill>
                    <a:schemeClr val="tx1"/>
                  </a:solidFill>
                  <a:latin typeface="Cambria Math" panose="02040503050406030204" charset="0"/>
                  <a:cs typeface="Cambria Math" panose="02040503050406030204" charset="0"/>
                </a:endParaRPr>
              </a:p>
              <a:p>
                <a:endParaRPr lang="zh-CN" altLang="en-US" dirty="0">
                  <a:solidFill>
                    <a:schemeClr val="tx1"/>
                  </a:solidFill>
                  <a:latin typeface="Cambria Math" panose="02040503050406030204" charset="0"/>
                  <a:cs typeface="Cambria Math" panose="02040503050406030204" charset="0"/>
                </a:endParaRPr>
              </a:p>
              <a:p>
                <a:r>
                  <a:rPr lang="zh-CN" altLang="en-US" dirty="0">
                    <a:solidFill>
                      <a:schemeClr val="tx1"/>
                    </a:solidFill>
                    <a:latin typeface="Cambria Math" panose="02040503050406030204" charset="0"/>
                    <a:cs typeface="Cambria Math" panose="02040503050406030204" charset="0"/>
                  </a:rPr>
                  <a:t>由车道线观测计算车道线虚实的概率（以观测值为</a:t>
                </a:r>
                <a:r>
                  <a:rPr lang="en-US" altLang="zh-CN" dirty="0">
                    <a:solidFill>
                      <a:schemeClr val="tx1"/>
                    </a:solidFill>
                    <a:latin typeface="Cambria Math" panose="02040503050406030204" charset="0"/>
                    <a:cs typeface="Cambria Math" panose="02040503050406030204" charset="0"/>
                  </a:rPr>
                  <a:t>“</a:t>
                </a:r>
                <a:r>
                  <a:rPr lang="zh-CN" altLang="en-US" dirty="0">
                    <a:solidFill>
                      <a:schemeClr val="tx1"/>
                    </a:solidFill>
                    <a:latin typeface="Cambria Math" panose="02040503050406030204" charset="0"/>
                    <a:cs typeface="Cambria Math" panose="02040503050406030204" charset="0"/>
                  </a:rPr>
                  <a:t>实线</a:t>
                </a:r>
                <a:r>
                  <a:rPr lang="en-US" altLang="zh-CN" dirty="0">
                    <a:solidFill>
                      <a:schemeClr val="tx1"/>
                    </a:solidFill>
                    <a:latin typeface="Cambria Math" panose="02040503050406030204" charset="0"/>
                    <a:cs typeface="Cambria Math" panose="02040503050406030204" charset="0"/>
                  </a:rPr>
                  <a:t>”</a:t>
                </a:r>
                <a:r>
                  <a:rPr lang="zh-CN" altLang="en-US" dirty="0">
                    <a:solidFill>
                      <a:schemeClr val="tx1"/>
                    </a:solidFill>
                    <a:latin typeface="Cambria Math" panose="02040503050406030204" charset="0"/>
                    <a:cs typeface="Cambria Math" panose="02040503050406030204" charset="0"/>
                  </a:rPr>
                  <a:t>为例）</a:t>
                </a:r>
                <a:endParaRPr lang="zh-CN" altLang="en-US" dirty="0">
                  <a:solidFill>
                    <a:schemeClr val="tx1"/>
                  </a:solidFill>
                  <a:latin typeface="Cambria Math" panose="02040503050406030204" charset="0"/>
                  <a:cs typeface="Cambria Math" panose="02040503050406030204" charset="0"/>
                </a:endParaRPr>
              </a:p>
              <a:p>
                <a:pPr marL="0" indent="0">
                  <a:buNone/>
                </a:pP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𝑆𝑜𝑙𝑖𝑑</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𝑆𝑜𝑙𝑖𝑑</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𝑂</m:t>
                    </m:r>
                    <m:r>
                      <a:rPr lang="en-US" altLang="zh-CN" i="1" dirty="0">
                        <a:solidFill>
                          <a:schemeClr val="tx1"/>
                        </a:solidFill>
                        <a:latin typeface="Cambria Math" panose="02040503050406030204" charset="0"/>
                        <a:cs typeface="Cambria Math" panose="02040503050406030204" charset="0"/>
                      </a:rPr>
                      <m:t>))=</m:t>
                    </m:r>
                    <m:f>
                      <m:fPr>
                        <m:ctrlPr>
                          <a:rPr lang="en-US" altLang="zh-CN" i="1" dirty="0">
                            <a:solidFill>
                              <a:schemeClr val="tx1"/>
                            </a:solidFill>
                            <a:latin typeface="Cambria Math" panose="02040503050406030204" charset="0"/>
                            <a:cs typeface="Cambria Math" panose="02040503050406030204" charset="0"/>
                          </a:rPr>
                        </m:ctrlPr>
                      </m:fPr>
                      <m:num>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𝑆𝑜𝑙𝑖𝑑</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𝑂</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𝑆𝑜𝑙𝑖𝑑</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𝑆𝑜𝑙𝑖𝑑</m:t>
                        </m:r>
                        <m:r>
                          <a:rPr lang="en-US" altLang="zh-CN" i="1" dirty="0">
                            <a:solidFill>
                              <a:schemeClr val="tx1"/>
                            </a:solidFill>
                            <a:latin typeface="Cambria Math" panose="02040503050406030204" charset="0"/>
                            <a:cs typeface="Cambria Math" panose="02040503050406030204" charset="0"/>
                          </a:rPr>
                          <m:t>)</m:t>
                        </m:r>
                      </m:num>
                      <m:den>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𝑆𝑜𝑙𝑖𝑑</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𝑂</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𝑆𝑜𝑙𝑖𝑑</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𝑆𝑜𝑙𝑖𝑑</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𝑆𝑜𝑙𝑖𝑑</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𝑂</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𝐷𝑎𝑠ℎ𝑒𝑑</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𝐷𝑎𝑠ℎ𝑒𝑑</m:t>
                        </m:r>
                        <m:r>
                          <a:rPr lang="en-US" altLang="zh-CN" i="1" dirty="0">
                            <a:solidFill>
                              <a:schemeClr val="tx1"/>
                            </a:solidFill>
                            <a:latin typeface="Cambria Math" panose="02040503050406030204" charset="0"/>
                            <a:cs typeface="Cambria Math" panose="02040503050406030204" charset="0"/>
                          </a:rPr>
                          <m:t>)</m:t>
                        </m:r>
                      </m:den>
                    </m:f>
                  </m:oMath>
                </a14:m>
                <a:endParaRPr lang="en-US" altLang="zh-CN" i="1" dirty="0">
                  <a:solidFill>
                    <a:schemeClr val="tx1"/>
                  </a:solidFill>
                  <a:latin typeface="Cambria Math" panose="02040503050406030204" charset="0"/>
                  <a:cs typeface="Cambria Math" panose="02040503050406030204" charset="0"/>
                </a:endParaRPr>
              </a:p>
              <a:p>
                <a:pPr marL="0" indent="0">
                  <a:buNone/>
                </a:pPr>
                <a:r>
                  <a:rPr lang="en-US" altLang="zh-CN" dirty="0">
                    <a:solidFill>
                      <a:schemeClr val="tx1"/>
                    </a:solidFill>
                    <a:latin typeface="Cambria Math" panose="02040503050406030204" charset="0"/>
                    <a:cs typeface="Cambria Math" panose="02040503050406030204" charset="0"/>
                  </a:rPr>
                  <a:t>		</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          =</m:t>
                    </m:r>
                    <m:f>
                      <m:fPr>
                        <m:ctrlPr>
                          <a:rPr lang="en-US" altLang="zh-CN" i="1" dirty="0">
                            <a:solidFill>
                              <a:schemeClr val="tx1"/>
                            </a:solidFill>
                            <a:latin typeface="Cambria Math" panose="02040503050406030204" charset="0"/>
                            <a:cs typeface="Cambria Math" panose="02040503050406030204" charset="0"/>
                          </a:rPr>
                        </m:ctrlPr>
                      </m:fPr>
                      <m:num>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𝑝</m:t>
                            </m:r>
                          </m:e>
                          <m:sub>
                            <m:r>
                              <a:rPr lang="en-US" altLang="zh-CN" i="1" dirty="0">
                                <a:solidFill>
                                  <a:schemeClr val="tx1"/>
                                </a:solidFill>
                                <a:latin typeface="Cambria Math" panose="02040503050406030204" charset="0"/>
                                <a:cs typeface="Cambria Math" panose="02040503050406030204" charset="0"/>
                              </a:rPr>
                              <m:t>𝑐</m:t>
                            </m:r>
                          </m:sub>
                        </m:sSub>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𝑆𝑜𝑙𝑖𝑑</m:t>
                        </m:r>
                        <m:r>
                          <a:rPr lang="en-US" altLang="zh-CN" i="1" dirty="0">
                            <a:solidFill>
                              <a:schemeClr val="tx1"/>
                            </a:solidFill>
                            <a:latin typeface="Cambria Math" panose="02040503050406030204" charset="0"/>
                            <a:cs typeface="Cambria Math" panose="02040503050406030204" charset="0"/>
                          </a:rPr>
                          <m:t>)</m:t>
                        </m:r>
                      </m:num>
                      <m:den>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𝑝</m:t>
                            </m:r>
                          </m:e>
                          <m:sub>
                            <m:r>
                              <a:rPr lang="en-US" altLang="zh-CN" i="1" dirty="0">
                                <a:solidFill>
                                  <a:schemeClr val="tx1"/>
                                </a:solidFill>
                                <a:latin typeface="Cambria Math" panose="02040503050406030204" charset="0"/>
                                <a:cs typeface="Cambria Math" panose="02040503050406030204" charset="0"/>
                              </a:rPr>
                              <m:t>𝑐</m:t>
                            </m:r>
                          </m:sub>
                        </m:sSub>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𝑆𝑜𝑙𝑖𝑑</m:t>
                        </m:r>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𝑝</m:t>
                            </m:r>
                          </m:e>
                          <m:sub>
                            <m:r>
                              <a:rPr lang="en-US" altLang="zh-CN" i="1" dirty="0">
                                <a:solidFill>
                                  <a:schemeClr val="tx1"/>
                                </a:solidFill>
                                <a:latin typeface="Cambria Math" panose="02040503050406030204" charset="0"/>
                                <a:cs typeface="Cambria Math" panose="02040503050406030204" charset="0"/>
                              </a:rPr>
                              <m:t>𝑓</m:t>
                            </m:r>
                          </m:sub>
                        </m:sSub>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𝐷𝑎𝑠ℎ𝑒𝑑</m:t>
                        </m:r>
                        <m:r>
                          <a:rPr lang="en-US" altLang="zh-CN" i="1" dirty="0">
                            <a:solidFill>
                              <a:schemeClr val="tx1"/>
                            </a:solidFill>
                            <a:latin typeface="Cambria Math" panose="02040503050406030204" charset="0"/>
                            <a:cs typeface="Cambria Math" panose="02040503050406030204" charset="0"/>
                          </a:rPr>
                          <m:t>)</m:t>
                        </m:r>
                      </m:den>
                    </m:f>
                    <m:r>
                      <a:rPr lang="en-US" altLang="zh-CN" i="1" dirty="0">
                        <a:solidFill>
                          <a:schemeClr val="tx1"/>
                        </a:solidFill>
                        <a:latin typeface="Cambria Math" panose="02040503050406030204" charset="0"/>
                        <a:cs typeface="Cambria Math" panose="02040503050406030204" charset="0"/>
                      </a:rPr>
                      <m:t>(</m:t>
                    </m:r>
                  </m:oMath>
                </a14:m>
                <a:r>
                  <a:rPr lang="zh-CN" altLang="en-US" dirty="0">
                    <a:solidFill>
                      <a:schemeClr val="tx1"/>
                    </a:solidFill>
                    <a:latin typeface="Cambria Math" panose="02040503050406030204" charset="0"/>
                    <a:cs typeface="Cambria Math" panose="02040503050406030204" charset="0"/>
                  </a:rPr>
                  <a:t>若先验为等概率分布</a:t>
                </a:r>
                <a:r>
                  <a:rPr lang="en-US" altLang="zh-CN" dirty="0">
                    <a:solidFill>
                      <a:schemeClr val="tx1"/>
                    </a:solidFill>
                    <a:latin typeface="Cambria Math" panose="02040503050406030204" charset="0"/>
                    <a:cs typeface="Cambria Math" panose="02040503050406030204" charset="0"/>
                  </a:rPr>
                  <a:t>)</a:t>
                </a:r>
                <a:endParaRPr lang="en-US" altLang="zh-CN" dirty="0">
                  <a:solidFill>
                    <a:schemeClr val="tx1"/>
                  </a:solidFill>
                  <a:latin typeface="Cambria Math" panose="02040503050406030204" charset="0"/>
                  <a:cs typeface="Cambria Math" panose="02040503050406030204" charset="0"/>
                </a:endParaRPr>
              </a:p>
              <a:p>
                <a:pPr marL="0" indent="0">
                  <a:buNone/>
                </a:pP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                                    =</m:t>
                    </m:r>
                    <m:f>
                      <m:fPr>
                        <m:ctrlPr>
                          <a:rPr lang="en-US" altLang="zh-CN" i="1" dirty="0">
                            <a:solidFill>
                              <a:schemeClr val="tx1"/>
                            </a:solidFill>
                            <a:latin typeface="Cambria Math" panose="02040503050406030204" charset="0"/>
                            <a:cs typeface="Cambria Math" panose="02040503050406030204" charset="0"/>
                          </a:rPr>
                        </m:ctrlPr>
                      </m:fPr>
                      <m:num>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𝑝</m:t>
                            </m:r>
                          </m:e>
                          <m:sub>
                            <m:r>
                              <a:rPr lang="en-US" altLang="zh-CN" i="1" dirty="0">
                                <a:solidFill>
                                  <a:schemeClr val="tx1"/>
                                </a:solidFill>
                                <a:latin typeface="Cambria Math" panose="02040503050406030204" charset="0"/>
                                <a:cs typeface="Cambria Math" panose="02040503050406030204" charset="0"/>
                              </a:rPr>
                              <m:t>𝑐</m:t>
                            </m:r>
                          </m:sub>
                        </m:sSub>
                      </m:num>
                      <m:den>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𝑝</m:t>
                            </m:r>
                          </m:e>
                          <m:sub>
                            <m:r>
                              <a:rPr lang="en-US" altLang="zh-CN" i="1" dirty="0">
                                <a:solidFill>
                                  <a:schemeClr val="tx1"/>
                                </a:solidFill>
                                <a:latin typeface="Cambria Math" panose="02040503050406030204" charset="0"/>
                                <a:cs typeface="Cambria Math" panose="02040503050406030204" charset="0"/>
                              </a:rPr>
                              <m:t>𝑐</m:t>
                            </m:r>
                          </m:sub>
                        </m:sSub>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𝑝</m:t>
                            </m:r>
                          </m:e>
                          <m:sub>
                            <m:r>
                              <a:rPr lang="en-US" altLang="zh-CN" i="1" dirty="0">
                                <a:solidFill>
                                  <a:schemeClr val="tx1"/>
                                </a:solidFill>
                                <a:latin typeface="Cambria Math" panose="02040503050406030204" charset="0"/>
                                <a:cs typeface="Cambria Math" panose="02040503050406030204" charset="0"/>
                              </a:rPr>
                              <m:t>𝑓</m:t>
                            </m:r>
                          </m:sub>
                        </m:sSub>
                      </m:den>
                    </m:f>
                  </m:oMath>
                </a14:m>
                <a:endParaRPr lang="en-US" altLang="zh-CN" i="1" dirty="0">
                  <a:solidFill>
                    <a:schemeClr val="tx1"/>
                  </a:solidFill>
                  <a:latin typeface="Cambria Math" panose="02040503050406030204" charset="0"/>
                  <a:cs typeface="Cambria Math" panose="02040503050406030204" charset="0"/>
                </a:endParaRPr>
              </a:p>
              <a:p>
                <a:pPr marL="0" indent="0">
                  <a:buNone/>
                </a:pPr>
                <a:endParaRPr lang="en-US" altLang="zh-CN" dirty="0">
                  <a:solidFill>
                    <a:schemeClr val="tx1"/>
                  </a:solidFill>
                  <a:latin typeface="Cambria Math" panose="02040503050406030204" charset="0"/>
                  <a:cs typeface="Cambria Math" panose="02040503050406030204" charset="0"/>
                </a:endParaRPr>
              </a:p>
            </p:txBody>
          </p:sp>
        </mc:Choice>
        <mc:Fallback>
          <p:sp>
            <p:nvSpPr>
              <p:cNvPr id="2" name="内容占位符 1"/>
              <p:cNvSpPr>
                <a:spLocks noRot="1" noChangeAspect="1" noMove="1" noResize="1" noEditPoints="1" noAdjustHandles="1" noChangeArrowheads="1" noChangeShapeType="1" noTextEdit="1"/>
              </p:cNvSpPr>
              <p:nvPr>
                <p:ph idx="1"/>
                <p:custDataLst>
                  <p:tags r:id="rId2"/>
                </p:custDataLst>
              </p:nvPr>
            </p:nvSpPr>
            <p:spPr>
              <a:xfrm>
                <a:off x="608330" y="1096010"/>
                <a:ext cx="10968990" cy="5488940"/>
              </a:xfrm>
              <a:blipFill rotWithShape="1">
                <a:blip r:embed="rId3"/>
                <a:stretch>
                  <a:fillRect/>
                </a:stretch>
              </a:blipFill>
            </p:spPr>
            <p:txBody>
              <a:bodyPr/>
              <a:lstStyle/>
              <a:p>
                <a:r>
                  <a:rPr lang="zh-CN" altLang="en-US">
                    <a:noFill/>
                  </a:rPr>
                  <a:t> </a:t>
                </a:r>
              </a:p>
            </p:txBody>
          </p:sp>
        </mc:Fallback>
      </mc:AlternateContent>
      <p:sp>
        <p:nvSpPr>
          <p:cNvPr id="3" name="标题 2"/>
          <p:cNvSpPr>
            <a:spLocks noGrp="1"/>
          </p:cNvSpPr>
          <p:nvPr>
            <p:custDataLst>
              <p:tags r:id="rId4"/>
            </p:custDataLst>
          </p:nvPr>
        </p:nvSpPr>
        <p:spPr>
          <a:xfrm>
            <a:off x="608400" y="264865"/>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latin typeface="华文新魏" panose="02010800040101010101" charset="-122"/>
                <a:ea typeface="华文新魏" panose="02010800040101010101" charset="-122"/>
              </a:rPr>
              <a:t>车道边界节点</a:t>
            </a:r>
            <a:endParaRPr lang="zh-CN" altLang="en-US" sz="2800">
              <a:latin typeface="华文新魏" panose="02010800040101010101" charset="-122"/>
              <a:ea typeface="华文新魏" panose="02010800040101010101" charset="-122"/>
            </a:endParaRPr>
          </a:p>
        </p:txBody>
      </p:sp>
      <p:pic>
        <p:nvPicPr>
          <p:cNvPr id="5" name="图片 4"/>
          <p:cNvPicPr>
            <a:picLocks noChangeAspect="1"/>
          </p:cNvPicPr>
          <p:nvPr/>
        </p:nvPicPr>
        <p:blipFill>
          <a:blip r:embed="rId5"/>
          <a:stretch>
            <a:fillRect/>
          </a:stretch>
        </p:blipFill>
        <p:spPr>
          <a:xfrm>
            <a:off x="1175385" y="1597660"/>
            <a:ext cx="3979545" cy="848360"/>
          </a:xfrm>
          <a:prstGeom prst="rect">
            <a:avLst/>
          </a:prstGeom>
        </p:spPr>
      </p:pic>
      <p:sp>
        <p:nvSpPr>
          <p:cNvPr id="9" name="文本框 8"/>
          <p:cNvSpPr txBox="1"/>
          <p:nvPr/>
        </p:nvSpPr>
        <p:spPr>
          <a:xfrm>
            <a:off x="6376035" y="6398895"/>
            <a:ext cx="5360035" cy="398780"/>
          </a:xfrm>
          <a:prstGeom prst="rect">
            <a:avLst/>
          </a:prstGeom>
          <a:noFill/>
        </p:spPr>
        <p:txBody>
          <a:bodyPr wrap="square" rtlCol="0">
            <a:spAutoFit/>
          </a:bodyPr>
          <a:p>
            <a:r>
              <a:rPr lang="zh-CN" altLang="en-US" sz="1000"/>
              <a:t>图片来源：</a:t>
            </a:r>
            <a:r>
              <a:rPr lang="zh-CN" altLang="en-US" sz="1000" dirty="0">
                <a:sym typeface="+mn-ea"/>
              </a:rPr>
              <a:t>Schubert R ,  Wanielik G . A Unified Bayesian Approach for Object and Situation</a:t>
            </a:r>
            <a:r>
              <a:rPr lang="en-US" altLang="zh-CN" sz="1000" dirty="0">
                <a:sym typeface="+mn-ea"/>
              </a:rPr>
              <a:t> </a:t>
            </a:r>
            <a:r>
              <a:rPr lang="zh-CN" altLang="en-US" sz="1000" dirty="0">
                <a:sym typeface="+mn-ea"/>
              </a:rPr>
              <a:t>Assessment[J]. Intelligent Transportation Systems Magazine IEEE, 2011, 3(2):6-19.</a:t>
            </a:r>
            <a:endParaRPr lang="zh-CN" altLang="en-US" sz="1000"/>
          </a:p>
        </p:txBody>
      </p:sp>
      <p:sp>
        <p:nvSpPr>
          <p:cNvPr id="6" name="文本框 5"/>
          <p:cNvSpPr txBox="1"/>
          <p:nvPr/>
        </p:nvSpPr>
        <p:spPr>
          <a:xfrm>
            <a:off x="762635" y="5843270"/>
            <a:ext cx="5388610" cy="368300"/>
          </a:xfrm>
          <a:prstGeom prst="rect">
            <a:avLst/>
          </a:prstGeom>
          <a:noFill/>
        </p:spPr>
        <p:txBody>
          <a:bodyPr wrap="square" rtlCol="0">
            <a:spAutoFit/>
          </a:bodyPr>
          <a:p>
            <a:r>
              <a:rPr lang="zh-CN" altLang="en-US"/>
              <a:t>观测值可以有三种情况：实线、虚线和未知</a:t>
            </a:r>
            <a:endParaRPr lang="zh-CN" altLang="en-US"/>
          </a:p>
        </p:txBody>
      </p:sp>
    </p:spTree>
    <p:custDataLst>
      <p:tags r:id="rId6"/>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3820" y="617220"/>
            <a:ext cx="3491230" cy="528955"/>
          </a:xfrm>
          <a:prstGeom prst="rect">
            <a:avLst/>
          </a:prstGeom>
        </p:spPr>
      </p:pic>
      <p:sp>
        <p:nvSpPr>
          <p:cNvPr id="3" name="文本框 2"/>
          <p:cNvSpPr txBox="1"/>
          <p:nvPr/>
        </p:nvSpPr>
        <p:spPr>
          <a:xfrm>
            <a:off x="313690" y="280035"/>
            <a:ext cx="2540000" cy="337185"/>
          </a:xfrm>
          <a:prstGeom prst="rect">
            <a:avLst/>
          </a:prstGeom>
          <a:noFill/>
        </p:spPr>
        <p:txBody>
          <a:bodyPr wrap="square" rtlCol="0" anchor="t">
            <a:spAutoFit/>
          </a:bodyPr>
          <a:p>
            <a:r>
              <a:rPr lang="zh-CN" altLang="en-US" sz="1600"/>
              <a:t>D</a:t>
            </a:r>
            <a:r>
              <a:rPr lang="en-US" altLang="zh-CN" sz="1600"/>
              <a:t> situation assessment</a:t>
            </a:r>
            <a:endParaRPr lang="en-US" altLang="zh-CN" sz="1600"/>
          </a:p>
        </p:txBody>
      </p:sp>
      <p:pic>
        <p:nvPicPr>
          <p:cNvPr id="4" name="图片 3"/>
          <p:cNvPicPr>
            <a:picLocks noChangeAspect="1"/>
          </p:cNvPicPr>
          <p:nvPr/>
        </p:nvPicPr>
        <p:blipFill>
          <a:blip r:embed="rId2"/>
          <a:stretch>
            <a:fillRect/>
          </a:stretch>
        </p:blipFill>
        <p:spPr>
          <a:xfrm>
            <a:off x="121920" y="1223010"/>
            <a:ext cx="3415665" cy="495935"/>
          </a:xfrm>
          <a:prstGeom prst="rect">
            <a:avLst/>
          </a:prstGeom>
        </p:spPr>
      </p:pic>
      <p:pic>
        <p:nvPicPr>
          <p:cNvPr id="5" name="图片 4"/>
          <p:cNvPicPr>
            <a:picLocks noChangeAspect="1"/>
          </p:cNvPicPr>
          <p:nvPr/>
        </p:nvPicPr>
        <p:blipFill>
          <a:blip r:embed="rId3"/>
          <a:stretch>
            <a:fillRect/>
          </a:stretch>
        </p:blipFill>
        <p:spPr>
          <a:xfrm>
            <a:off x="83820" y="1880870"/>
            <a:ext cx="4522470" cy="2065020"/>
          </a:xfrm>
          <a:prstGeom prst="rect">
            <a:avLst/>
          </a:prstGeom>
        </p:spPr>
      </p:pic>
      <p:pic>
        <p:nvPicPr>
          <p:cNvPr id="6" name="图片 5"/>
          <p:cNvPicPr>
            <a:picLocks noChangeAspect="1"/>
          </p:cNvPicPr>
          <p:nvPr/>
        </p:nvPicPr>
        <p:blipFill>
          <a:blip r:embed="rId4"/>
          <a:stretch>
            <a:fillRect/>
          </a:stretch>
        </p:blipFill>
        <p:spPr>
          <a:xfrm>
            <a:off x="83820" y="3945890"/>
            <a:ext cx="4231005" cy="1778000"/>
          </a:xfrm>
          <a:prstGeom prst="rect">
            <a:avLst/>
          </a:prstGeom>
        </p:spPr>
      </p:pic>
      <p:pic>
        <p:nvPicPr>
          <p:cNvPr id="7" name="图片 6"/>
          <p:cNvPicPr>
            <a:picLocks noChangeAspect="1"/>
          </p:cNvPicPr>
          <p:nvPr/>
        </p:nvPicPr>
        <p:blipFill>
          <a:blip r:embed="rId5"/>
          <a:stretch>
            <a:fillRect/>
          </a:stretch>
        </p:blipFill>
        <p:spPr>
          <a:xfrm>
            <a:off x="83820" y="5723890"/>
            <a:ext cx="4714875" cy="1123950"/>
          </a:xfrm>
          <a:prstGeom prst="rect">
            <a:avLst/>
          </a:prstGeom>
        </p:spPr>
      </p:pic>
      <p:sp>
        <p:nvSpPr>
          <p:cNvPr id="8" name="文本框 7"/>
          <p:cNvSpPr txBox="1"/>
          <p:nvPr/>
        </p:nvSpPr>
        <p:spPr>
          <a:xfrm>
            <a:off x="4724400" y="5508625"/>
            <a:ext cx="4297680" cy="1198880"/>
          </a:xfrm>
          <a:prstGeom prst="rect">
            <a:avLst/>
          </a:prstGeom>
          <a:noFill/>
        </p:spPr>
        <p:txBody>
          <a:bodyPr wrap="none" rtlCol="0">
            <a:spAutoFit/>
          </a:bodyPr>
          <a:p>
            <a:r>
              <a:rPr lang="en-US" altLang="zh-CN"/>
              <a:t>Pc</a:t>
            </a:r>
            <a:r>
              <a:rPr lang="zh-CN" altLang="en-US"/>
              <a:t>的大小是由我们传感器的</a:t>
            </a:r>
            <a:endParaRPr lang="zh-CN" altLang="en-US"/>
          </a:p>
          <a:p>
            <a:r>
              <a:rPr lang="zh-CN" altLang="en-US"/>
              <a:t>性能来决定的，给你一个实线的车道线，</a:t>
            </a:r>
            <a:endParaRPr lang="zh-CN" altLang="en-US"/>
          </a:p>
          <a:p>
            <a:r>
              <a:rPr lang="zh-CN" altLang="en-US"/>
              <a:t>检测一百次，实线的次数，大致可以这样</a:t>
            </a:r>
            <a:endParaRPr lang="zh-CN" altLang="en-US"/>
          </a:p>
          <a:p>
            <a:r>
              <a:rPr lang="zh-CN" altLang="en-US"/>
              <a:t>计算</a:t>
            </a:r>
            <a:r>
              <a:rPr lang="en-US" altLang="zh-CN"/>
              <a:t>pc</a:t>
            </a:r>
            <a:endParaRPr lang="en-US" altLang="zh-CN"/>
          </a:p>
        </p:txBody>
      </p:sp>
      <p:pic>
        <p:nvPicPr>
          <p:cNvPr id="9" name="图片 8"/>
          <p:cNvPicPr>
            <a:picLocks noChangeAspect="1"/>
          </p:cNvPicPr>
          <p:nvPr/>
        </p:nvPicPr>
        <p:blipFill>
          <a:blip r:embed="rId6"/>
          <a:stretch>
            <a:fillRect/>
          </a:stretch>
        </p:blipFill>
        <p:spPr>
          <a:xfrm>
            <a:off x="4606290" y="171450"/>
            <a:ext cx="4107180" cy="2159635"/>
          </a:xfrm>
          <a:prstGeom prst="rect">
            <a:avLst/>
          </a:prstGeom>
        </p:spPr>
      </p:pic>
    </p:spTree>
    <p:custDataLst>
      <p:tags r:id="rId7"/>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custDataLst>
              <p:tags r:id="rId1"/>
            </p:custDataLst>
          </p:nvPr>
        </p:nvSpPr>
        <p:spPr>
          <a:xfrm>
            <a:off x="608400" y="264865"/>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latin typeface="华文新魏" panose="02010800040101010101" charset="-122"/>
                <a:ea typeface="华文新魏" panose="02010800040101010101" charset="-122"/>
              </a:rPr>
              <a:t>车道状态节点</a:t>
            </a:r>
            <a:endParaRPr lang="zh-CN" altLang="en-US" sz="2800">
              <a:latin typeface="华文新魏" panose="02010800040101010101" charset="-122"/>
              <a:ea typeface="华文新魏" panose="02010800040101010101" charset="-122"/>
            </a:endParaRPr>
          </a:p>
        </p:txBody>
      </p:sp>
      <p:pic>
        <p:nvPicPr>
          <p:cNvPr id="3" name="内容占位符 2"/>
          <p:cNvPicPr>
            <a:picLocks noChangeAspect="1"/>
          </p:cNvPicPr>
          <p:nvPr>
            <p:ph idx="1"/>
          </p:nvPr>
        </p:nvPicPr>
        <p:blipFill>
          <a:blip r:embed="rId2"/>
          <a:stretch>
            <a:fillRect/>
          </a:stretch>
        </p:blipFill>
        <p:spPr>
          <a:xfrm>
            <a:off x="889000" y="875030"/>
            <a:ext cx="8704580" cy="5589270"/>
          </a:xfrm>
          <a:prstGeom prst="rect">
            <a:avLst/>
          </a:prstGeom>
        </p:spPr>
      </p:pic>
      <p:sp>
        <p:nvSpPr>
          <p:cNvPr id="7" name="文本框 6"/>
          <p:cNvSpPr txBox="1"/>
          <p:nvPr/>
        </p:nvSpPr>
        <p:spPr>
          <a:xfrm>
            <a:off x="1859915" y="3299460"/>
            <a:ext cx="6634480" cy="922020"/>
          </a:xfrm>
          <a:prstGeom prst="rect">
            <a:avLst/>
          </a:prstGeom>
          <a:noFill/>
          <a:ln w="57150">
            <a:solidFill>
              <a:srgbClr val="00B050"/>
            </a:solidFill>
          </a:ln>
        </p:spPr>
        <p:txBody>
          <a:bodyPr wrap="square" rtlCol="0">
            <a:spAutoFit/>
          </a:bodyPr>
          <a:p>
            <a:endParaRPr lang="zh-CN" altLang="en-US"/>
          </a:p>
          <a:p>
            <a:endParaRPr lang="zh-CN" altLang="en-US"/>
          </a:p>
          <a:p>
            <a:endParaRPr lang="zh-CN" altLang="en-US"/>
          </a:p>
        </p:txBody>
      </p:sp>
      <p:sp>
        <p:nvSpPr>
          <p:cNvPr id="9" name="文本框 8"/>
          <p:cNvSpPr txBox="1"/>
          <p:nvPr/>
        </p:nvSpPr>
        <p:spPr>
          <a:xfrm>
            <a:off x="6376035" y="6398895"/>
            <a:ext cx="5360035" cy="398780"/>
          </a:xfrm>
          <a:prstGeom prst="rect">
            <a:avLst/>
          </a:prstGeom>
          <a:noFill/>
        </p:spPr>
        <p:txBody>
          <a:bodyPr wrap="square" rtlCol="0">
            <a:spAutoFit/>
          </a:bodyPr>
          <a:p>
            <a:r>
              <a:rPr lang="zh-CN" altLang="en-US" sz="1000"/>
              <a:t>图片来源：</a:t>
            </a:r>
            <a:r>
              <a:rPr lang="zh-CN" altLang="en-US" sz="1000" dirty="0">
                <a:sym typeface="+mn-ea"/>
              </a:rPr>
              <a:t>Schubert R ,  Wanielik G . A Unified Bayesian Approach for Object and Situation</a:t>
            </a:r>
            <a:r>
              <a:rPr lang="en-US" altLang="zh-CN" sz="1000" dirty="0">
                <a:sym typeface="+mn-ea"/>
              </a:rPr>
              <a:t> </a:t>
            </a:r>
            <a:r>
              <a:rPr lang="zh-CN" altLang="en-US" sz="1000" dirty="0">
                <a:sym typeface="+mn-ea"/>
              </a:rPr>
              <a:t>Assessment[J]. Intelligent Transportation Systems Magazine IEEE, 2011, 3(2):6-19.</a:t>
            </a:r>
            <a:endParaRPr lang="zh-CN" altLang="en-US" sz="1000"/>
          </a:p>
        </p:txBody>
      </p:sp>
    </p:spTree>
    <p:custDataLst>
      <p:tags r:id="rId3"/>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custDataLst>
                  <p:tags r:id="rId1"/>
                </p:custDataLst>
              </p:nvPr>
            </p:nvSpPr>
            <p:spPr>
              <a:xfrm>
                <a:off x="608330" y="846455"/>
                <a:ext cx="10968990" cy="6011545"/>
              </a:xfrm>
            </p:spPr>
            <p:txBody>
              <a:bodyPr>
                <a:normAutofit lnSpcReduction="20000"/>
              </a:bodyPr>
              <a:lstStyle/>
              <a:p>
                <a:pPr marL="0" indent="0">
                  <a:buNone/>
                </a:pPr>
                <a:r>
                  <a:rPr lang="en-US" altLang="zh-CN" dirty="0">
                    <a:solidFill>
                      <a:schemeClr val="tx1"/>
                    </a:solidFill>
                    <a:latin typeface="Cambria Math" panose="02040503050406030204" charset="0"/>
                    <a:cs typeface="Cambria Math" panose="02040503050406030204" charset="0"/>
                  </a:rPr>
                  <a:t>1 </a:t>
                </a:r>
                <a:r>
                  <a:rPr lang="zh-CN" altLang="en-US" dirty="0">
                    <a:solidFill>
                      <a:schemeClr val="tx1"/>
                    </a:solidFill>
                    <a:latin typeface="Cambria Math" panose="02040503050406030204" charset="0"/>
                    <a:cs typeface="Cambria Math" panose="02040503050406030204" charset="0"/>
                  </a:rPr>
                  <a:t>车道状态检测分为两部分</a:t>
                </a:r>
                <a:endParaRPr lang="zh-CN" altLang="en-US" dirty="0">
                  <a:solidFill>
                    <a:schemeClr val="tx1"/>
                  </a:solidFill>
                  <a:latin typeface="Cambria Math" panose="02040503050406030204" charset="0"/>
                  <a:cs typeface="Cambria Math" panose="02040503050406030204" charset="0"/>
                </a:endParaRPr>
              </a:p>
              <a:p>
                <a:pPr marL="0" indent="0">
                  <a:buNone/>
                </a:pPr>
                <a:r>
                  <a:rPr lang="en-US" altLang="zh-CN" dirty="0">
                    <a:solidFill>
                      <a:schemeClr val="tx1"/>
                    </a:solidFill>
                    <a:latin typeface="Cambria Math" panose="02040503050406030204" charset="0"/>
                    <a:cs typeface="Cambria Math" panose="02040503050406030204" charset="0"/>
                  </a:rPr>
                  <a:t>	</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m:t>
                    </m:r>
                  </m:oMath>
                </a14:m>
                <a:r>
                  <a:rPr lang="zh-CN" altLang="en-US" dirty="0">
                    <a:solidFill>
                      <a:schemeClr val="tx1"/>
                    </a:solidFill>
                    <a:latin typeface="Cambria Math" panose="02040503050406030204" charset="0"/>
                    <a:cs typeface="Cambria Math" panose="02040503050406030204" charset="0"/>
                  </a:rPr>
                  <a:t>车辆</a:t>
                </a:r>
                <a:r>
                  <a:rPr lang="en-US" altLang="zh-CN" dirty="0">
                    <a:solidFill>
                      <a:schemeClr val="tx1"/>
                    </a:solidFill>
                    <a:latin typeface="Cambria Math" panose="02040503050406030204" charset="0"/>
                    <a:cs typeface="Cambria Math" panose="02040503050406030204" charset="0"/>
                  </a:rPr>
                  <a:t>j</a:t>
                </a:r>
                <a:r>
                  <a:rPr lang="zh-CN" altLang="en-US" dirty="0">
                    <a:solidFill>
                      <a:schemeClr val="tx1"/>
                    </a:solidFill>
                    <a:latin typeface="Cambria Math" panose="02040503050406030204" charset="0"/>
                    <a:cs typeface="Cambria Math" panose="02040503050406030204" charset="0"/>
                  </a:rPr>
                  <a:t>在第几个车道？</a:t>
                </a:r>
                <a:r>
                  <a:rPr lang="en-US" altLang="zh-CN" dirty="0">
                    <a:solidFill>
                      <a:schemeClr val="tx1"/>
                    </a:solidFill>
                    <a:latin typeface="Cambria Math" panose="02040503050406030204" charset="0"/>
                    <a:cs typeface="Cambria Math" panose="02040503050406030204" charset="0"/>
                  </a:rPr>
                  <a:t> </a:t>
                </a:r>
                <a:endParaRPr lang="en-US" altLang="zh-CN" dirty="0">
                  <a:solidFill>
                    <a:schemeClr val="tx1"/>
                  </a:solidFill>
                  <a:latin typeface="Cambria Math" panose="02040503050406030204" charset="0"/>
                  <a:cs typeface="Cambria Math" panose="02040503050406030204" charset="0"/>
                </a:endParaRPr>
              </a:p>
              <a:p>
                <a:pPr marL="0" indent="0">
                  <a:buNone/>
                </a:pPr>
                <a:r>
                  <a:rPr lang="en-US" altLang="zh-CN" dirty="0">
                    <a:solidFill>
                      <a:schemeClr val="tx1"/>
                    </a:solidFill>
                    <a:latin typeface="Cambria Math" panose="02040503050406030204" charset="0"/>
                    <a:cs typeface="Cambria Math" panose="02040503050406030204" charset="0"/>
                  </a:rPr>
                  <a:t>	</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m:t>
                    </m:r>
                  </m:oMath>
                </a14:m>
                <a:r>
                  <a:rPr lang="zh-CN" altLang="en-US" dirty="0">
                    <a:solidFill>
                      <a:schemeClr val="tx1"/>
                    </a:solidFill>
                    <a:latin typeface="Cambria Math" panose="02040503050406030204" charset="0"/>
                    <a:cs typeface="Cambria Math" panose="02040503050406030204" charset="0"/>
                  </a:rPr>
                  <a:t>车辆</a:t>
                </a:r>
                <a:r>
                  <a:rPr lang="en-US" altLang="zh-CN" dirty="0">
                    <a:solidFill>
                      <a:schemeClr val="tx1"/>
                    </a:solidFill>
                    <a:latin typeface="Cambria Math" panose="02040503050406030204" charset="0"/>
                    <a:cs typeface="Cambria Math" panose="02040503050406030204" charset="0"/>
                  </a:rPr>
                  <a:t>j</a:t>
                </a:r>
                <a:r>
                  <a:rPr lang="zh-CN" altLang="en-US" dirty="0">
                    <a:solidFill>
                      <a:schemeClr val="tx1"/>
                    </a:solidFill>
                    <a:latin typeface="Cambria Math" panose="02040503050406030204" charset="0"/>
                    <a:cs typeface="Cambria Math" panose="02040503050406030204" charset="0"/>
                  </a:rPr>
                  <a:t>对自车是否危险？</a:t>
                </a:r>
                <a:endParaRPr lang="zh-CN" altLang="en-US" dirty="0">
                  <a:solidFill>
                    <a:schemeClr val="tx1"/>
                  </a:solidFill>
                  <a:latin typeface="Cambria Math" panose="02040503050406030204" charset="0"/>
                  <a:cs typeface="Cambria Math" panose="02040503050406030204" charset="0"/>
                </a:endParaRPr>
              </a:p>
              <a:p>
                <a:pPr marL="0" indent="0">
                  <a:buNone/>
                </a:pPr>
                <a:r>
                  <a:rPr lang="en-US" altLang="zh-CN" dirty="0">
                    <a:solidFill>
                      <a:schemeClr val="tx1"/>
                    </a:solidFill>
                    <a:latin typeface="Cambria Math" panose="02040503050406030204" charset="0"/>
                    <a:cs typeface="Cambria Math" panose="02040503050406030204" charset="0"/>
                  </a:rPr>
                  <a:t>2 </a:t>
                </a:r>
                <a:r>
                  <a:rPr lang="zh-CN" altLang="en-US" dirty="0">
                    <a:solidFill>
                      <a:schemeClr val="tx1"/>
                    </a:solidFill>
                    <a:latin typeface="Cambria Math" panose="02040503050406030204" charset="0"/>
                    <a:cs typeface="Cambria Math" panose="02040503050406030204" charset="0"/>
                  </a:rPr>
                  <a:t>用</a:t>
                </a:r>
                <a14:m>
                  <m:oMath xmlns:m="http://schemas.openxmlformats.org/officeDocument/2006/math">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oMath>
                </a14:m>
                <a:r>
                  <a:rPr lang="zh-CN" altLang="en-US" dirty="0">
                    <a:solidFill>
                      <a:schemeClr val="tx1"/>
                    </a:solidFill>
                    <a:latin typeface="Cambria Math" panose="02040503050406030204" charset="0"/>
                    <a:cs typeface="Cambria Math" panose="02040503050406030204" charset="0"/>
                  </a:rPr>
                  <a:t>表示车辆</a:t>
                </a:r>
                <a:r>
                  <a:rPr lang="en-US" altLang="zh-CN" dirty="0">
                    <a:solidFill>
                      <a:schemeClr val="tx1"/>
                    </a:solidFill>
                    <a:latin typeface="Cambria Math" panose="02040503050406030204" charset="0"/>
                    <a:cs typeface="Cambria Math" panose="02040503050406030204" charset="0"/>
                  </a:rPr>
                  <a:t>j</a:t>
                </a:r>
                <a:r>
                  <a:rPr lang="zh-CN" altLang="en-US" dirty="0">
                    <a:solidFill>
                      <a:schemeClr val="tx1"/>
                    </a:solidFill>
                    <a:latin typeface="Cambria Math" panose="02040503050406030204" charset="0"/>
                    <a:cs typeface="Cambria Math" panose="02040503050406030204" charset="0"/>
                  </a:rPr>
                  <a:t>所在车道，它是车辆状态向量和车道状态向量的函数</a:t>
                </a:r>
                <a:endParaRPr lang="zh-CN" altLang="en-US" dirty="0">
                  <a:solidFill>
                    <a:schemeClr val="tx1"/>
                  </a:solidFill>
                  <a:latin typeface="Cambria Math" panose="02040503050406030204" charset="0"/>
                  <a:cs typeface="Cambria Math" panose="02040503050406030204" charset="0"/>
                </a:endParaRPr>
              </a:p>
              <a:p>
                <a:pPr marL="0" indent="0">
                  <a:buNone/>
                </a:pPr>
                <a:r>
                  <a:rPr lang="en-US" altLang="zh-CN" dirty="0">
                    <a:solidFill>
                      <a:schemeClr val="tx1"/>
                    </a:solidFill>
                    <a:latin typeface="Cambria Math" panose="02040503050406030204" charset="0"/>
                    <a:cs typeface="Cambria Math" panose="02040503050406030204" charset="0"/>
                  </a:rPr>
                  <a:t>	</a:t>
                </a:r>
                <a14:m>
                  <m:oMath xmlns:m="http://schemas.openxmlformats.org/officeDocument/2006/math">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oMath>
                </a14:m>
                <a:r>
                  <a:rPr lang="en-US" altLang="zh-CN" dirty="0">
                    <a:solidFill>
                      <a:schemeClr val="tx1"/>
                    </a:solidFill>
                    <a:latin typeface="Cambria Math" panose="02040503050406030204" charset="0"/>
                    <a:cs typeface="Cambria Math" panose="02040503050406030204" charset="0"/>
                  </a:rPr>
                  <a:t>=</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𝑓</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𝑋</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𝑙</m:t>
                        </m:r>
                      </m:sup>
                    </m:sSubSup>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𝑋</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r>
                      <a:rPr lang="en-US" altLang="zh-CN" i="1" dirty="0">
                        <a:solidFill>
                          <a:schemeClr val="tx1"/>
                        </a:solidFill>
                        <a:latin typeface="Cambria Math" panose="02040503050406030204" charset="0"/>
                        <a:cs typeface="Cambria Math" panose="02040503050406030204" charset="0"/>
                      </a:rPr>
                      <m:t>))</m:t>
                    </m:r>
                  </m:oMath>
                </a14:m>
                <a:r>
                  <a:rPr lang="en-US" altLang="zh-CN" dirty="0">
                    <a:solidFill>
                      <a:schemeClr val="tx1"/>
                    </a:solidFill>
                    <a:latin typeface="Cambria Math" panose="02040503050406030204" charset="0"/>
                    <a:cs typeface="Cambria Math" panose="02040503050406030204" charset="0"/>
                  </a:rPr>
                  <a:t>~</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𝑁</m:t>
                    </m:r>
                    <m:r>
                      <a:rPr lang="en-US" altLang="zh-CN" i="1" dirty="0">
                        <a:solidFill>
                          <a:schemeClr val="tx1"/>
                        </a:solidFill>
                        <a:latin typeface="Cambria Math" panose="02040503050406030204" charset="0"/>
                        <a:cs typeface="Cambria Math" panose="02040503050406030204" charset="0"/>
                      </a:rPr>
                      <m:t>(</m:t>
                    </m:r>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r>
                      <a:rPr lang="en-US" altLang="zh-CN" i="1" dirty="0">
                        <a:solidFill>
                          <a:schemeClr val="tx1"/>
                        </a:solidFill>
                        <a:latin typeface="Cambria Math" panose="02040503050406030204" charset="0"/>
                        <a:cs typeface="Cambria Math" panose="02040503050406030204" charset="0"/>
                      </a:rPr>
                      <m:t>|</m:t>
                    </m:r>
                    <m:acc>
                      <m:accPr>
                        <m:ctrlPr>
                          <a:rPr lang="en-US" altLang="zh-CN" i="1" dirty="0">
                            <a:solidFill>
                              <a:schemeClr val="tx1"/>
                            </a:solidFill>
                            <a:latin typeface="Cambria Math" panose="02040503050406030204" charset="0"/>
                            <a:cs typeface="Cambria Math" panose="02040503050406030204" charset="0"/>
                          </a:rPr>
                        </m:ctrlPr>
                      </m:acc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e>
                    </m:acc>
                    <m:r>
                      <a:rPr lang="en-US" altLang="zh-CN" i="1" dirty="0">
                        <a:solidFill>
                          <a:schemeClr val="tx1"/>
                        </a:solidFill>
                        <a:latin typeface="Cambria Math" panose="02040503050406030204" charset="0"/>
                        <a:cs typeface="Cambria Math" panose="02040503050406030204" charset="0"/>
                      </a:rPr>
                      <m:t>,</m:t>
                    </m:r>
                    <m:sSup>
                      <m:sSupPr>
                        <m:ctrlPr>
                          <a:rPr lang="en-US" altLang="zh-CN" i="1" dirty="0">
                            <a:solidFill>
                              <a:schemeClr val="tx1"/>
                            </a:solidFill>
                            <a:latin typeface="Cambria Math" panose="02040503050406030204" charset="0"/>
                            <a:cs typeface="Cambria Math" panose="02040503050406030204" charset="0"/>
                          </a:rPr>
                        </m:ctrlPr>
                      </m:sSup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𝜎</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𝑙</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𝑗</m:t>
                            </m:r>
                            <m:r>
                              <a:rPr lang="en-US" altLang="zh-CN" i="1" dirty="0">
                                <a:solidFill>
                                  <a:schemeClr val="tx1"/>
                                </a:solidFill>
                                <a:latin typeface="Cambria Math" panose="02040503050406030204" charset="0"/>
                                <a:cs typeface="Cambria Math" panose="02040503050406030204" charset="0"/>
                              </a:rPr>
                              <m:t>)</m:t>
                            </m:r>
                          </m:sup>
                        </m:sSubSup>
                        <m:r>
                          <a:rPr lang="en-US" altLang="zh-CN" i="1" dirty="0">
                            <a:solidFill>
                              <a:schemeClr val="tx1"/>
                            </a:solidFill>
                            <a:latin typeface="Cambria Math" panose="02040503050406030204" charset="0"/>
                            <a:cs typeface="Cambria Math" panose="02040503050406030204" charset="0"/>
                          </a:rPr>
                          <m:t>]</m:t>
                        </m:r>
                      </m:e>
                      <m:sup>
                        <m:r>
                          <a:rPr lang="en-US" altLang="zh-CN" i="1" dirty="0">
                            <a:solidFill>
                              <a:schemeClr val="tx1"/>
                            </a:solidFill>
                            <a:latin typeface="Cambria Math" panose="02040503050406030204" charset="0"/>
                            <a:cs typeface="Cambria Math" panose="02040503050406030204" charset="0"/>
                          </a:rPr>
                          <m:t>2</m:t>
                        </m:r>
                      </m:sup>
                    </m:sSup>
                    <m:r>
                      <a:rPr lang="en-US" altLang="zh-CN" i="1" dirty="0">
                        <a:solidFill>
                          <a:schemeClr val="tx1"/>
                        </a:solidFill>
                        <a:latin typeface="Cambria Math" panose="02040503050406030204" charset="0"/>
                        <a:cs typeface="Cambria Math" panose="02040503050406030204" charset="0"/>
                      </a:rPr>
                      <m:t>)</m:t>
                    </m:r>
                  </m:oMath>
                </a14:m>
                <a:endParaRPr lang="en-US" altLang="zh-CN" i="1" dirty="0">
                  <a:solidFill>
                    <a:schemeClr val="tx1"/>
                  </a:solidFill>
                  <a:latin typeface="Cambria Math" panose="02040503050406030204" charset="0"/>
                  <a:cs typeface="Cambria Math" panose="02040503050406030204" charset="0"/>
                </a:endParaRPr>
              </a:p>
              <a:p>
                <a:pPr marL="0" indent="0">
                  <a:buNone/>
                </a:pPr>
                <a:r>
                  <a:rPr lang="en-US" altLang="zh-CN" dirty="0">
                    <a:solidFill>
                      <a:schemeClr val="tx1"/>
                    </a:solidFill>
                    <a:latin typeface="Cambria Math" panose="02040503050406030204" charset="0"/>
                    <a:cs typeface="Cambria Math" panose="02040503050406030204" charset="0"/>
                  </a:rPr>
                  <a:t>3 </a:t>
                </a:r>
                <a:r>
                  <a:rPr lang="zh-CN" altLang="en-US" dirty="0">
                    <a:solidFill>
                      <a:schemeClr val="tx1"/>
                    </a:solidFill>
                    <a:latin typeface="Cambria Math" panose="02040503050406030204" charset="0"/>
                    <a:cs typeface="Cambria Math" panose="02040503050406030204" charset="0"/>
                  </a:rPr>
                  <a:t>似然函数</a:t>
                </a:r>
                <a:endParaRPr lang="zh-CN" altLang="en-US" dirty="0">
                  <a:solidFill>
                    <a:schemeClr val="tx1"/>
                  </a:solidFill>
                  <a:latin typeface="Cambria Math" panose="02040503050406030204" charset="0"/>
                  <a:cs typeface="Cambria Math" panose="02040503050406030204" charset="0"/>
                </a:endParaRPr>
              </a:p>
              <a:p>
                <a:pPr marL="0" indent="0">
                  <a:buNone/>
                </a:pPr>
                <a:endParaRPr lang="zh-CN" altLang="en-US" dirty="0">
                  <a:solidFill>
                    <a:schemeClr val="tx1"/>
                  </a:solidFill>
                  <a:latin typeface="Cambria Math" panose="02040503050406030204" charset="0"/>
                  <a:cs typeface="Cambria Math" panose="02040503050406030204" charset="0"/>
                </a:endParaRPr>
              </a:p>
              <a:p>
                <a:pPr marL="0" indent="0">
                  <a:buNone/>
                </a:pPr>
                <a:endParaRPr lang="zh-CN" altLang="en-US" dirty="0">
                  <a:solidFill>
                    <a:schemeClr val="tx1"/>
                  </a:solidFill>
                  <a:latin typeface="Cambria Math" panose="02040503050406030204" charset="0"/>
                  <a:cs typeface="Cambria Math" panose="02040503050406030204" charset="0"/>
                </a:endParaRPr>
              </a:p>
              <a:p>
                <a:pPr marL="0" indent="0">
                  <a:buNone/>
                </a:pPr>
                <a:endParaRPr lang="zh-CN" altLang="en-US" dirty="0">
                  <a:solidFill>
                    <a:schemeClr val="tx1"/>
                  </a:solidFill>
                  <a:latin typeface="Cambria Math" panose="02040503050406030204" charset="0"/>
                  <a:cs typeface="Cambria Math" panose="02040503050406030204" charset="0"/>
                </a:endParaRPr>
              </a:p>
              <a:p>
                <a:pPr marL="0" indent="0">
                  <a:buNone/>
                </a:pPr>
                <a:endParaRPr lang="zh-CN" altLang="en-US" dirty="0">
                  <a:solidFill>
                    <a:schemeClr val="tx1"/>
                  </a:solidFill>
                  <a:latin typeface="Cambria Math" panose="02040503050406030204" charset="0"/>
                  <a:cs typeface="Cambria Math" panose="02040503050406030204" charset="0"/>
                </a:endParaRPr>
              </a:p>
              <a:p>
                <a:pPr marL="0" indent="0">
                  <a:buNone/>
                </a:pPr>
                <a:r>
                  <a:rPr lang="en-US" altLang="zh-CN" dirty="0">
                    <a:solidFill>
                      <a:schemeClr val="tx1"/>
                    </a:solidFill>
                    <a:latin typeface="Cambria Math" panose="02040503050406030204" charset="0"/>
                    <a:cs typeface="Cambria Math" panose="02040503050406030204" charset="0"/>
                  </a:rPr>
                  <a:t>4 </a:t>
                </a:r>
                <a:r>
                  <a:rPr lang="zh-CN" altLang="en-US" dirty="0">
                    <a:solidFill>
                      <a:schemeClr val="tx1"/>
                    </a:solidFill>
                    <a:latin typeface="Cambria Math" panose="02040503050406030204" charset="0"/>
                    <a:cs typeface="Cambria Math" panose="02040503050406030204" charset="0"/>
                  </a:rPr>
                  <a:t>车辆</a:t>
                </a:r>
                <a:r>
                  <a:rPr lang="en-US" altLang="zh-CN" dirty="0">
                    <a:solidFill>
                      <a:schemeClr val="tx1"/>
                    </a:solidFill>
                    <a:latin typeface="Cambria Math" panose="02040503050406030204" charset="0"/>
                    <a:cs typeface="Cambria Math" panose="02040503050406030204" charset="0"/>
                  </a:rPr>
                  <a:t>j</a:t>
                </a:r>
                <a:r>
                  <a:rPr lang="zh-CN" altLang="en-US" dirty="0">
                    <a:solidFill>
                      <a:schemeClr val="tx1"/>
                    </a:solidFill>
                    <a:latin typeface="Cambria Math" panose="02040503050406030204" charset="0"/>
                    <a:cs typeface="Cambria Math" panose="02040503050406030204" charset="0"/>
                  </a:rPr>
                  <a:t>在不同车道上的概率</a:t>
                </a:r>
                <a:endParaRPr lang="zh-CN" altLang="en-US" dirty="0">
                  <a:solidFill>
                    <a:schemeClr val="tx1"/>
                  </a:solidFill>
                  <a:latin typeface="Cambria Math" panose="02040503050406030204" charset="0"/>
                  <a:cs typeface="Cambria Math" panose="02040503050406030204" charset="0"/>
                </a:endParaRPr>
              </a:p>
              <a:p>
                <a:pPr marL="0" indent="0">
                  <a:buNone/>
                </a:pP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                  </m:t>
                    </m:r>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𝑖</m:t>
                    </m:r>
                    <m:r>
                      <a:rPr lang="en-US" altLang="zh-CN" i="1" dirty="0">
                        <a:solidFill>
                          <a:schemeClr val="tx1"/>
                        </a:solidFill>
                        <a:latin typeface="Cambria Math" panose="02040503050406030204" charset="0"/>
                        <a:cs typeface="Cambria Math" panose="02040503050406030204" charset="0"/>
                      </a:rPr>
                      <m:t>|</m:t>
                    </m:r>
                    <m:acc>
                      <m:accPr>
                        <m:ctrlPr>
                          <a:rPr lang="en-US" altLang="zh-CN" i="1" dirty="0">
                            <a:solidFill>
                              <a:schemeClr val="tx1"/>
                            </a:solidFill>
                            <a:latin typeface="Cambria Math" panose="02040503050406030204" charset="0"/>
                            <a:cs typeface="Cambria Math" panose="02040503050406030204" charset="0"/>
                          </a:rPr>
                        </m:ctrlPr>
                      </m:acc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e>
                    </m:acc>
                    <m:r>
                      <a:rPr lang="en-US" altLang="zh-CN" i="1" dirty="0">
                        <a:solidFill>
                          <a:schemeClr val="tx1"/>
                        </a:solidFill>
                        <a:latin typeface="Cambria Math" panose="02040503050406030204" charset="0"/>
                        <a:cs typeface="Cambria Math" panose="02040503050406030204" charset="0"/>
                      </a:rPr>
                      <m:t>)=</m:t>
                    </m:r>
                    <m:f>
                      <m:fPr>
                        <m:ctrlPr>
                          <a:rPr lang="en-US" altLang="zh-CN" i="1" dirty="0">
                            <a:solidFill>
                              <a:schemeClr val="tx1"/>
                            </a:solidFill>
                            <a:latin typeface="Cambria Math" panose="02040503050406030204" charset="0"/>
                            <a:cs typeface="Cambria Math" panose="02040503050406030204" charset="0"/>
                          </a:rPr>
                        </m:ctrlPr>
                      </m:fPr>
                      <m:num>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acc>
                          <m:accPr>
                            <m:ctrlPr>
                              <a:rPr lang="en-US" altLang="zh-CN" i="1" dirty="0">
                                <a:solidFill>
                                  <a:schemeClr val="tx1"/>
                                </a:solidFill>
                                <a:latin typeface="Cambria Math" panose="02040503050406030204" charset="0"/>
                                <a:cs typeface="Cambria Math" panose="02040503050406030204" charset="0"/>
                              </a:rPr>
                            </m:ctrlPr>
                          </m:acc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e>
                        </m:acc>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𝑖</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𝑖</m:t>
                        </m:r>
                        <m:r>
                          <a:rPr lang="en-US" altLang="zh-CN" i="1" dirty="0">
                            <a:solidFill>
                              <a:schemeClr val="tx1"/>
                            </a:solidFill>
                            <a:latin typeface="Cambria Math" panose="02040503050406030204" charset="0"/>
                            <a:cs typeface="Cambria Math" panose="02040503050406030204" charset="0"/>
                          </a:rPr>
                          <m:t>)</m:t>
                        </m:r>
                      </m:num>
                      <m:den>
                        <m:nary>
                          <m:naryPr>
                            <m:chr m:val="∑"/>
                            <m:limLoc m:val="subSup"/>
                            <m:supHide m:val="on"/>
                            <m:ctrlPr>
                              <a:rPr lang="en-US" altLang="zh-CN" i="1" dirty="0">
                                <a:solidFill>
                                  <a:schemeClr val="tx1"/>
                                </a:solidFill>
                                <a:latin typeface="Cambria Math" panose="02040503050406030204" charset="0"/>
                                <a:cs typeface="Cambria Math" panose="02040503050406030204" charset="0"/>
                              </a:rPr>
                            </m:ctrlPr>
                          </m:naryPr>
                          <m:sub>
                            <m:r>
                              <a:rPr lang="en-US" altLang="zh-CN" i="1" dirty="0">
                                <a:solidFill>
                                  <a:schemeClr val="tx1"/>
                                </a:solidFill>
                                <a:latin typeface="Cambria Math" panose="02040503050406030204" charset="0"/>
                                <a:cs typeface="Cambria Math" panose="02040503050406030204" charset="0"/>
                              </a:rPr>
                              <m:t>𝑚</m:t>
                            </m:r>
                          </m:sub>
                          <m:sup/>
                          <m:e>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acc>
                              <m:accPr>
                                <m:ctrlPr>
                                  <a:rPr lang="en-US" altLang="zh-CN" i="1" dirty="0">
                                    <a:solidFill>
                                      <a:schemeClr val="tx1"/>
                                    </a:solidFill>
                                    <a:latin typeface="Cambria Math" panose="02040503050406030204" charset="0"/>
                                    <a:cs typeface="Cambria Math" panose="02040503050406030204" charset="0"/>
                                  </a:rPr>
                                </m:ctrlPr>
                              </m:acc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e>
                            </m:acc>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𝑚</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𝑚</m:t>
                            </m:r>
                            <m:r>
                              <a:rPr lang="en-US" altLang="zh-CN" i="1" dirty="0">
                                <a:solidFill>
                                  <a:schemeClr val="tx1"/>
                                </a:solidFill>
                                <a:latin typeface="Cambria Math" panose="02040503050406030204" charset="0"/>
                                <a:cs typeface="Cambria Math" panose="02040503050406030204" charset="0"/>
                              </a:rPr>
                              <m:t>)</m:t>
                            </m:r>
                          </m:e>
                        </m:nary>
                      </m:den>
                    </m:f>
                    <m:r>
                      <a:rPr lang="en-US" altLang="zh-CN" i="1" dirty="0">
                        <a:solidFill>
                          <a:schemeClr val="tx1"/>
                        </a:solidFill>
                        <a:latin typeface="Cambria Math" panose="02040503050406030204" charset="0"/>
                        <a:cs typeface="Cambria Math" panose="02040503050406030204" charset="0"/>
                      </a:rPr>
                      <m:t>=</m:t>
                    </m:r>
                    <m:f>
                      <m:fPr>
                        <m:ctrlPr>
                          <a:rPr lang="en-US" altLang="zh-CN" i="1" dirty="0">
                            <a:solidFill>
                              <a:schemeClr val="tx1"/>
                            </a:solidFill>
                            <a:latin typeface="Cambria Math" panose="02040503050406030204" charset="0"/>
                            <a:cs typeface="Cambria Math" panose="02040503050406030204" charset="0"/>
                          </a:rPr>
                        </m:ctrlPr>
                      </m:fPr>
                      <m:num>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acc>
                          <m:accPr>
                            <m:ctrlPr>
                              <a:rPr lang="en-US" altLang="zh-CN" i="1" dirty="0">
                                <a:solidFill>
                                  <a:schemeClr val="tx1"/>
                                </a:solidFill>
                                <a:latin typeface="Cambria Math" panose="02040503050406030204" charset="0"/>
                                <a:cs typeface="Cambria Math" panose="02040503050406030204" charset="0"/>
                              </a:rPr>
                            </m:ctrlPr>
                          </m:acc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e>
                        </m:acc>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𝑖</m:t>
                        </m:r>
                        <m:r>
                          <a:rPr lang="en-US" altLang="zh-CN" i="1" dirty="0">
                            <a:solidFill>
                              <a:schemeClr val="tx1"/>
                            </a:solidFill>
                            <a:latin typeface="Cambria Math" panose="02040503050406030204" charset="0"/>
                            <a:cs typeface="Cambria Math" panose="02040503050406030204" charset="0"/>
                          </a:rPr>
                          <m:t>)</m:t>
                        </m:r>
                      </m:num>
                      <m:den>
                        <m:nary>
                          <m:naryPr>
                            <m:chr m:val="∑"/>
                            <m:limLoc m:val="undOvr"/>
                            <m:ctrlPr>
                              <a:rPr lang="en-US" altLang="zh-CN" i="1" dirty="0">
                                <a:solidFill>
                                  <a:schemeClr val="tx1"/>
                                </a:solidFill>
                                <a:latin typeface="Cambria Math" panose="02040503050406030204" charset="0"/>
                                <a:cs typeface="Cambria Math" panose="02040503050406030204" charset="0"/>
                              </a:rPr>
                            </m:ctrlPr>
                          </m:naryPr>
                          <m:sub>
                            <m:r>
                              <a:rPr lang="en-US" altLang="zh-CN" i="1" dirty="0">
                                <a:solidFill>
                                  <a:schemeClr val="tx1"/>
                                </a:solidFill>
                                <a:latin typeface="Cambria Math" panose="02040503050406030204" charset="0"/>
                                <a:cs typeface="Cambria Math" panose="02040503050406030204" charset="0"/>
                              </a:rPr>
                              <m:t>𝑚</m:t>
                            </m:r>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𝑖</m:t>
                                </m:r>
                              </m:e>
                              <m:sub>
                                <m:r>
                                  <a:rPr lang="en-US" altLang="zh-CN" i="1" dirty="0">
                                    <a:solidFill>
                                      <a:schemeClr val="tx1"/>
                                    </a:solidFill>
                                    <a:latin typeface="Cambria Math" panose="02040503050406030204" charset="0"/>
                                    <a:cs typeface="Cambria Math" panose="02040503050406030204" charset="0"/>
                                  </a:rPr>
                                  <m:t>𝑚𝑖𝑛</m:t>
                                </m:r>
                              </m:sub>
                            </m:sSub>
                          </m:sub>
                          <m:sup>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𝑖</m:t>
                                </m:r>
                              </m:e>
                              <m:sub>
                                <m:r>
                                  <a:rPr lang="en-US" altLang="zh-CN" i="1" dirty="0">
                                    <a:solidFill>
                                      <a:schemeClr val="tx1"/>
                                    </a:solidFill>
                                    <a:latin typeface="Cambria Math" panose="02040503050406030204" charset="0"/>
                                    <a:cs typeface="Cambria Math" panose="02040503050406030204" charset="0"/>
                                  </a:rPr>
                                  <m:t>𝑚𝑎𝑥</m:t>
                                </m:r>
                              </m:sub>
                            </m:sSub>
                          </m:sup>
                          <m:e>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acc>
                              <m:accPr>
                                <m:ctrlPr>
                                  <a:rPr lang="en-US" altLang="zh-CN" i="1" dirty="0">
                                    <a:solidFill>
                                      <a:schemeClr val="tx1"/>
                                    </a:solidFill>
                                    <a:latin typeface="Cambria Math" panose="02040503050406030204" charset="0"/>
                                    <a:cs typeface="Cambria Math" panose="02040503050406030204" charset="0"/>
                                  </a:rPr>
                                </m:ctrlPr>
                              </m:acc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e>
                            </m:acc>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𝑚</m:t>
                            </m:r>
                            <m:r>
                              <a:rPr lang="en-US" altLang="zh-CN" i="1" dirty="0">
                                <a:solidFill>
                                  <a:schemeClr val="tx1"/>
                                </a:solidFill>
                                <a:latin typeface="Cambria Math" panose="02040503050406030204" charset="0"/>
                                <a:cs typeface="Cambria Math" panose="02040503050406030204" charset="0"/>
                              </a:rPr>
                              <m:t>)</m:t>
                            </m:r>
                          </m:e>
                        </m:nary>
                      </m:den>
                    </m:f>
                  </m:oMath>
                </a14:m>
                <a:r>
                  <a:rPr lang="en-US" altLang="zh-CN" dirty="0">
                    <a:solidFill>
                      <a:schemeClr val="accent5">
                        <a:lumMod val="75000"/>
                      </a:schemeClr>
                    </a:solidFill>
                    <a:latin typeface="Cambria Math" panose="02040503050406030204" charset="0"/>
                    <a:cs typeface="Cambria Math" panose="02040503050406030204" charset="0"/>
                  </a:rPr>
                  <a:t>  </a:t>
                </a:r>
                <a:r>
                  <a:rPr lang="en-US" altLang="zh-CN" dirty="0">
                    <a:solidFill>
                      <a:schemeClr val="accent5">
                        <a:lumMod val="75000"/>
                      </a:schemeClr>
                    </a:solidFill>
                    <a:latin typeface="Cambria Math" panose="02040503050406030204" charset="0"/>
                    <a:cs typeface="Cambria Math" panose="02040503050406030204" charset="0"/>
                  </a:rPr>
                  <a:t>√</a:t>
                </a:r>
                <a:endParaRPr lang="en-US" altLang="zh-CN" dirty="0">
                  <a:solidFill>
                    <a:schemeClr val="accent5">
                      <a:lumMod val="75000"/>
                    </a:schemeClr>
                  </a:solidFill>
                  <a:latin typeface="Cambria Math" panose="02040503050406030204" charset="0"/>
                  <a:cs typeface="Cambria Math" panose="02040503050406030204" charset="0"/>
                </a:endParaRPr>
              </a:p>
            </p:txBody>
          </p:sp>
        </mc:Choice>
        <mc:Fallback>
          <p:sp>
            <p:nvSpPr>
              <p:cNvPr id="2" name="内容占位符 1"/>
              <p:cNvSpPr>
                <a:spLocks noRot="1" noChangeAspect="1" noMove="1" noResize="1" noEditPoints="1" noAdjustHandles="1" noChangeArrowheads="1" noChangeShapeType="1" noTextEdit="1"/>
              </p:cNvSpPr>
              <p:nvPr>
                <p:ph idx="1"/>
                <p:custDataLst>
                  <p:tags r:id="rId2"/>
                </p:custDataLst>
              </p:nvPr>
            </p:nvSpPr>
            <p:spPr>
              <a:xfrm>
                <a:off x="608330" y="846455"/>
                <a:ext cx="10968990" cy="6011545"/>
              </a:xfrm>
              <a:blipFill rotWithShape="1">
                <a:blip r:embed="rId3"/>
                <a:stretch>
                  <a:fillRect/>
                </a:stretch>
              </a:blipFill>
            </p:spPr>
            <p:txBody>
              <a:bodyPr/>
              <a:lstStyle/>
              <a:p>
                <a:r>
                  <a:rPr lang="zh-CN" altLang="en-US">
                    <a:noFill/>
                  </a:rPr>
                  <a:t> </a:t>
                </a:r>
              </a:p>
            </p:txBody>
          </p:sp>
        </mc:Fallback>
      </mc:AlternateContent>
      <p:sp>
        <p:nvSpPr>
          <p:cNvPr id="3" name="标题 2"/>
          <p:cNvSpPr>
            <a:spLocks noGrp="1"/>
          </p:cNvSpPr>
          <p:nvPr>
            <p:custDataLst>
              <p:tags r:id="rId4"/>
            </p:custDataLst>
          </p:nvPr>
        </p:nvSpPr>
        <p:spPr>
          <a:xfrm>
            <a:off x="608400" y="264865"/>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latin typeface="华文新魏" panose="02010800040101010101" charset="-122"/>
                <a:ea typeface="华文新魏" panose="02010800040101010101" charset="-122"/>
              </a:rPr>
              <a:t>车道状态节点</a:t>
            </a:r>
            <a:endParaRPr lang="zh-CN" altLang="en-US" sz="2800">
              <a:latin typeface="华文新魏" panose="02010800040101010101" charset="-122"/>
              <a:ea typeface="华文新魏" panose="02010800040101010101" charset="-122"/>
            </a:endParaRPr>
          </a:p>
        </p:txBody>
      </p:sp>
      <p:pic>
        <p:nvPicPr>
          <p:cNvPr id="4" name="图片 3"/>
          <p:cNvPicPr>
            <a:picLocks noChangeAspect="1"/>
          </p:cNvPicPr>
          <p:nvPr/>
        </p:nvPicPr>
        <p:blipFill>
          <a:blip r:embed="rId5"/>
          <a:stretch>
            <a:fillRect/>
          </a:stretch>
        </p:blipFill>
        <p:spPr>
          <a:xfrm>
            <a:off x="8820150" y="264795"/>
            <a:ext cx="2560320" cy="3415030"/>
          </a:xfrm>
          <a:prstGeom prst="rect">
            <a:avLst/>
          </a:prstGeom>
        </p:spPr>
      </p:pic>
      <p:sp>
        <p:nvSpPr>
          <p:cNvPr id="7" name="文本框 6"/>
          <p:cNvSpPr txBox="1"/>
          <p:nvPr/>
        </p:nvSpPr>
        <p:spPr>
          <a:xfrm>
            <a:off x="8884920" y="3806825"/>
            <a:ext cx="2361565" cy="368300"/>
          </a:xfrm>
          <a:prstGeom prst="rect">
            <a:avLst/>
          </a:prstGeom>
          <a:noFill/>
        </p:spPr>
        <p:txBody>
          <a:bodyPr wrap="square" rtlCol="0">
            <a:spAutoFit/>
          </a:bodyPr>
          <a:p>
            <a:r>
              <a:rPr lang="en-US" altLang="zh-CN"/>
              <a:t> -1             0           1</a:t>
            </a:r>
            <a:endParaRPr lang="en-US" altLang="zh-CN"/>
          </a:p>
        </p:txBody>
      </p:sp>
      <mc:AlternateContent xmlns:mc="http://schemas.openxmlformats.org/markup-compatibility/2006">
        <mc:Choice xmlns:a14="http://schemas.microsoft.com/office/drawing/2010/main" Requires="a14">
          <p:sp>
            <p:nvSpPr>
              <p:cNvPr id="8" name="文本框 7"/>
              <p:cNvSpPr txBox="1"/>
              <p:nvPr/>
            </p:nvSpPr>
            <p:spPr>
              <a:xfrm>
                <a:off x="1487170" y="3575050"/>
                <a:ext cx="5394325" cy="181737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i="1" dirty="0">
                          <a:latin typeface="Cambria Math" panose="02040503050406030204" charset="0"/>
                          <a:cs typeface="Cambria Math" panose="02040503050406030204" charset="0"/>
                        </a:rPr>
                        <m:t>𝑃</m:t>
                      </m:r>
                      <m:r>
                        <a:rPr lang="en-US" altLang="zh-CN" i="1" dirty="0">
                          <a:latin typeface="Cambria Math" panose="02040503050406030204" charset="0"/>
                          <a:cs typeface="Cambria Math" panose="02040503050406030204" charset="0"/>
                        </a:rPr>
                        <m:t>(</m:t>
                      </m:r>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𝑖</m:t>
                      </m:r>
                      <m:r>
                        <a:rPr lang="en-US" altLang="zh-CN" i="1" dirty="0">
                          <a:latin typeface="Cambria Math" panose="02040503050406030204" charset="0"/>
                          <a:cs typeface="Cambria Math" panose="02040503050406030204" charset="0"/>
                        </a:rPr>
                        <m:t>)∝</m:t>
                      </m:r>
                      <m:d>
                        <m:dPr>
                          <m:begChr m:val="{"/>
                          <m:endChr m:val=""/>
                          <m:ctrlPr>
                            <a:rPr lang="en-US" altLang="zh-CN" i="1" dirty="0">
                              <a:latin typeface="Cambria Math" panose="02040503050406030204" charset="0"/>
                              <a:cs typeface="Cambria Math" panose="02040503050406030204" charset="0"/>
                            </a:rPr>
                          </m:ctrlPr>
                        </m:dPr>
                        <m:e>
                          <m:eqArr>
                            <m:eqArrPr>
                              <m:ctrlPr>
                                <a:rPr lang="en-US" altLang="zh-CN" i="1" dirty="0">
                                  <a:latin typeface="Cambria Math" panose="02040503050406030204" charset="0"/>
                                  <a:cs typeface="Cambria Math" panose="02040503050406030204" charset="0"/>
                                </a:rPr>
                              </m:ctrlPr>
                            </m:eqArrPr>
                            <m:e>
                              <m:r>
                                <a:rPr lang="en-US" altLang="zh-CN" i="1" dirty="0">
                                  <a:latin typeface="Cambria Math" panose="02040503050406030204" charset="0"/>
                                  <a:cs typeface="Cambria Math" panose="02040503050406030204" charset="0"/>
                                </a:rPr>
                                <m:t>𝑒𝑥𝑝</m:t>
                              </m:r>
                              <m:r>
                                <a:rPr lang="en-US" altLang="zh-CN" i="1" dirty="0">
                                  <a:latin typeface="Cambria Math" panose="02040503050406030204" charset="0"/>
                                  <a:cs typeface="Cambria Math" panose="02040503050406030204" charset="0"/>
                                </a:rPr>
                                <m:t>(−</m:t>
                              </m:r>
                              <m:f>
                                <m:fPr>
                                  <m:ctrlPr>
                                    <a:rPr lang="en-US" altLang="zh-CN" i="1" dirty="0">
                                      <a:latin typeface="Cambria Math" panose="02040503050406030204" charset="0"/>
                                      <a:cs typeface="Cambria Math" panose="02040503050406030204" charset="0"/>
                                    </a:rPr>
                                  </m:ctrlPr>
                                </m:fPr>
                                <m:num>
                                  <m:sSup>
                                    <m:sSupPr>
                                      <m:ctrlPr>
                                        <a:rPr lang="en-US" altLang="zh-CN" i="1" dirty="0">
                                          <a:latin typeface="Cambria Math" panose="02040503050406030204" charset="0"/>
                                          <a:cs typeface="Cambria Math" panose="02040503050406030204" charset="0"/>
                                        </a:rPr>
                                      </m:ctrlPr>
                                    </m:sSupPr>
                                    <m:e>
                                      <m:r>
                                        <a:rPr lang="en-US" altLang="zh-CN" i="1" dirty="0">
                                          <a:latin typeface="Cambria Math" panose="02040503050406030204" charset="0"/>
                                          <a:cs typeface="Cambria Math" panose="02040503050406030204" charset="0"/>
                                        </a:rPr>
                                        <m:t>(</m:t>
                                      </m:r>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𝑖</m:t>
                                      </m:r>
                                      <m:r>
                                        <a:rPr lang="en-US" altLang="zh-CN" i="1" dirty="0">
                                          <a:latin typeface="Cambria Math" panose="02040503050406030204" charset="0"/>
                                          <a:cs typeface="Cambria Math" panose="02040503050406030204" charset="0"/>
                                        </a:rPr>
                                        <m:t>)</m:t>
                                      </m:r>
                                    </m:e>
                                    <m:sup>
                                      <m:r>
                                        <a:rPr lang="en-US" altLang="zh-CN" i="1" dirty="0">
                                          <a:latin typeface="Cambria Math" panose="02040503050406030204" charset="0"/>
                                          <a:cs typeface="Cambria Math" panose="02040503050406030204" charset="0"/>
                                        </a:rPr>
                                        <m:t>2</m:t>
                                      </m:r>
                                    </m:sup>
                                  </m:sSup>
                                </m:num>
                                <m:den>
                                  <m:r>
                                    <a:rPr lang="en-US" altLang="zh-CN" i="1" dirty="0">
                                      <a:latin typeface="Cambria Math" panose="02040503050406030204" charset="0"/>
                                      <a:cs typeface="Cambria Math" panose="02040503050406030204" charset="0"/>
                                    </a:rPr>
                                    <m:t>2</m:t>
                                  </m:r>
                                  <m:sSup>
                                    <m:sSupPr>
                                      <m:ctrlPr>
                                        <a:rPr lang="en-US" altLang="zh-CN" i="1" dirty="0">
                                          <a:solidFill>
                                            <a:schemeClr val="tx1"/>
                                          </a:solidFill>
                                          <a:latin typeface="Cambria Math" panose="02040503050406030204" charset="0"/>
                                          <a:cs typeface="Cambria Math" panose="02040503050406030204" charset="0"/>
                                        </a:rPr>
                                      </m:ctrlPr>
                                    </m:sSup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𝜎</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𝑙</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𝑗</m:t>
                                          </m:r>
                                          <m:r>
                                            <a:rPr lang="en-US" altLang="zh-CN" i="1" dirty="0">
                                              <a:solidFill>
                                                <a:schemeClr val="tx1"/>
                                              </a:solidFill>
                                              <a:latin typeface="Cambria Math" panose="02040503050406030204" charset="0"/>
                                              <a:cs typeface="Cambria Math" panose="02040503050406030204" charset="0"/>
                                            </a:rPr>
                                            <m:t>)</m:t>
                                          </m:r>
                                        </m:sup>
                                      </m:sSubSup>
                                      <m:r>
                                        <a:rPr lang="en-US" altLang="zh-CN" i="1" dirty="0">
                                          <a:solidFill>
                                            <a:schemeClr val="tx1"/>
                                          </a:solidFill>
                                          <a:latin typeface="Cambria Math" panose="02040503050406030204" charset="0"/>
                                          <a:cs typeface="Cambria Math" panose="02040503050406030204" charset="0"/>
                                        </a:rPr>
                                        <m:t>]</m:t>
                                      </m:r>
                                    </m:e>
                                    <m:sup>
                                      <m:r>
                                        <a:rPr lang="en-US" altLang="zh-CN" i="1" dirty="0">
                                          <a:solidFill>
                                            <a:schemeClr val="tx1"/>
                                          </a:solidFill>
                                          <a:latin typeface="Cambria Math" panose="02040503050406030204" charset="0"/>
                                          <a:cs typeface="Cambria Math" panose="02040503050406030204" charset="0"/>
                                        </a:rPr>
                                        <m:t>2</m:t>
                                      </m:r>
                                    </m:sup>
                                  </m:sSup>
                                </m:den>
                              </m:f>
                              <m:r>
                                <a:rPr lang="en-US" altLang="zh-CN" i="1" dirty="0">
                                  <a:latin typeface="Cambria Math" panose="02040503050406030204" charset="0"/>
                                  <a:cs typeface="Cambria Math" panose="02040503050406030204" charset="0"/>
                                </a:rPr>
                                <m:t>)      </m:t>
                              </m:r>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𝑖</m:t>
                              </m:r>
                            </m:e>
                            <m:e>
                              <m:r>
                                <a:rPr lang="en-US" altLang="zh-CN" i="1" dirty="0">
                                  <a:latin typeface="Cambria Math" panose="02040503050406030204" charset="0"/>
                                  <a:cs typeface="Cambria Math" panose="02040503050406030204" charset="0"/>
                                </a:rPr>
                                <m:t>     </m:t>
                              </m:r>
                              <m:r>
                                <a:rPr lang="en-US" altLang="zh-CN" i="1" dirty="0">
                                  <a:latin typeface="Cambria Math" panose="02040503050406030204" charset="0"/>
                                  <a:cs typeface="Cambria Math" panose="02040503050406030204" charset="0"/>
                                </a:rPr>
                                <m:t>1</m:t>
                              </m:r>
                              <m:r>
                                <a:rPr lang="en-US" altLang="zh-CN" i="1" dirty="0">
                                  <a:latin typeface="Cambria Math" panose="02040503050406030204" charset="0"/>
                                  <a:cs typeface="Cambria Math" panose="02040503050406030204" charset="0"/>
                                </a:rPr>
                                <m:t>                           </m:t>
                              </m:r>
                              <m:r>
                                <a:rPr lang="en-US" altLang="zh-CN" i="1" dirty="0">
                                  <a:latin typeface="Cambria Math" panose="02040503050406030204" charset="0"/>
                                  <a:cs typeface="Cambria Math" panose="02040503050406030204" charset="0"/>
                                </a:rPr>
                                <m:t>𝑒𝑙𝑠𝑒</m:t>
                              </m:r>
                            </m:e>
                            <m:e>
                              <m:r>
                                <a:rPr lang="en-US" altLang="zh-CN" i="1" dirty="0">
                                  <a:latin typeface="Cambria Math" panose="02040503050406030204" charset="0"/>
                                  <a:cs typeface="Cambria Math" panose="02040503050406030204" charset="0"/>
                                </a:rPr>
                                <m:t>𝑒𝑥𝑝</m:t>
                              </m:r>
                              <m:r>
                                <a:rPr lang="en-US" altLang="zh-CN" i="1" dirty="0">
                                  <a:latin typeface="Cambria Math" panose="02040503050406030204" charset="0"/>
                                  <a:cs typeface="Cambria Math" panose="02040503050406030204" charset="0"/>
                                </a:rPr>
                                <m:t>(−</m:t>
                              </m:r>
                              <m:f>
                                <m:fPr>
                                  <m:ctrlPr>
                                    <a:rPr lang="en-US" altLang="zh-CN" i="1" dirty="0">
                                      <a:latin typeface="Cambria Math" panose="02040503050406030204" charset="0"/>
                                      <a:cs typeface="Cambria Math" panose="02040503050406030204" charset="0"/>
                                    </a:rPr>
                                  </m:ctrlPr>
                                </m:fPr>
                                <m:num>
                                  <m:sSup>
                                    <m:sSupPr>
                                      <m:ctrlPr>
                                        <a:rPr lang="en-US" altLang="zh-CN" i="1" dirty="0">
                                          <a:latin typeface="Cambria Math" panose="02040503050406030204" charset="0"/>
                                          <a:cs typeface="Cambria Math" panose="02040503050406030204" charset="0"/>
                                        </a:rPr>
                                      </m:ctrlPr>
                                    </m:sSupPr>
                                    <m:e>
                                      <m:r>
                                        <a:rPr lang="en-US" altLang="zh-CN" i="1" dirty="0">
                                          <a:latin typeface="Cambria Math" panose="02040503050406030204" charset="0"/>
                                          <a:cs typeface="Cambria Math" panose="02040503050406030204" charset="0"/>
                                        </a:rPr>
                                        <m:t>(</m:t>
                                      </m:r>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𝑖</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1</m:t>
                                      </m:r>
                                      <m:r>
                                        <a:rPr lang="en-US" altLang="zh-CN" i="1" dirty="0">
                                          <a:latin typeface="Cambria Math" panose="02040503050406030204" charset="0"/>
                                          <a:cs typeface="Cambria Math" panose="02040503050406030204" charset="0"/>
                                        </a:rPr>
                                        <m:t>)</m:t>
                                      </m:r>
                                    </m:e>
                                    <m:sup>
                                      <m:r>
                                        <a:rPr lang="en-US" altLang="zh-CN" i="1" dirty="0">
                                          <a:latin typeface="Cambria Math" panose="02040503050406030204" charset="0"/>
                                          <a:cs typeface="Cambria Math" panose="02040503050406030204" charset="0"/>
                                        </a:rPr>
                                        <m:t>2</m:t>
                                      </m:r>
                                    </m:sup>
                                  </m:sSup>
                                </m:num>
                                <m:den>
                                  <m:r>
                                    <a:rPr lang="en-US" altLang="zh-CN" i="1" dirty="0">
                                      <a:latin typeface="Cambria Math" panose="02040503050406030204" charset="0"/>
                                      <a:cs typeface="Cambria Math" panose="02040503050406030204" charset="0"/>
                                    </a:rPr>
                                    <m:t>2</m:t>
                                  </m:r>
                                  <m:sSup>
                                    <m:sSupPr>
                                      <m:ctrlPr>
                                        <a:rPr lang="en-US" altLang="zh-CN" i="1" dirty="0">
                                          <a:solidFill>
                                            <a:schemeClr val="tx1"/>
                                          </a:solidFill>
                                          <a:latin typeface="Cambria Math" panose="02040503050406030204" charset="0"/>
                                          <a:cs typeface="Cambria Math" panose="02040503050406030204" charset="0"/>
                                        </a:rPr>
                                      </m:ctrlPr>
                                    </m:sSup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𝜎</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𝑙</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𝑗</m:t>
                                          </m:r>
                                          <m:r>
                                            <a:rPr lang="en-US" altLang="zh-CN" i="1" dirty="0">
                                              <a:solidFill>
                                                <a:schemeClr val="tx1"/>
                                              </a:solidFill>
                                              <a:latin typeface="Cambria Math" panose="02040503050406030204" charset="0"/>
                                              <a:cs typeface="Cambria Math" panose="02040503050406030204" charset="0"/>
                                            </a:rPr>
                                            <m:t>)</m:t>
                                          </m:r>
                                        </m:sup>
                                      </m:sSubSup>
                                      <m:r>
                                        <a:rPr lang="en-US" altLang="zh-CN" i="1" dirty="0">
                                          <a:solidFill>
                                            <a:schemeClr val="tx1"/>
                                          </a:solidFill>
                                          <a:latin typeface="Cambria Math" panose="02040503050406030204" charset="0"/>
                                          <a:cs typeface="Cambria Math" panose="02040503050406030204" charset="0"/>
                                        </a:rPr>
                                        <m:t>]</m:t>
                                      </m:r>
                                    </m:e>
                                    <m:sup>
                                      <m:r>
                                        <a:rPr lang="en-US" altLang="zh-CN" i="1" dirty="0">
                                          <a:solidFill>
                                            <a:schemeClr val="tx1"/>
                                          </a:solidFill>
                                          <a:latin typeface="Cambria Math" panose="02040503050406030204" charset="0"/>
                                          <a:cs typeface="Cambria Math" panose="02040503050406030204" charset="0"/>
                                        </a:rPr>
                                        <m:t>2</m:t>
                                      </m:r>
                                    </m:sup>
                                  </m:sSup>
                                </m:den>
                              </m:f>
                              <m:r>
                                <a:rPr lang="en-US" altLang="zh-CN" i="1" dirty="0">
                                  <a:latin typeface="Cambria Math" panose="02040503050406030204" charset="0"/>
                                  <a:cs typeface="Cambria Math" panose="02040503050406030204" charset="0"/>
                                </a:rPr>
                                <m:t>)      </m:t>
                              </m:r>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𝑖</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1</m:t>
                              </m:r>
                            </m:e>
                          </m:eqArr>
                        </m:e>
                      </m:d>
                    </m:oMath>
                  </m:oMathPara>
                </a14:m>
                <a:endParaRPr lang="zh-CN" altLang="en-US"/>
              </a:p>
            </p:txBody>
          </p:sp>
        </mc:Choice>
        <mc:Fallback>
          <p:sp>
            <p:nvSpPr>
              <p:cNvPr id="8" name="文本框 7"/>
              <p:cNvSpPr txBox="1">
                <a:spLocks noRot="1" noChangeAspect="1" noMove="1" noResize="1" noEditPoints="1" noAdjustHandles="1" noChangeArrowheads="1" noChangeShapeType="1" noTextEdit="1"/>
              </p:cNvSpPr>
              <p:nvPr/>
            </p:nvSpPr>
            <p:spPr>
              <a:xfrm>
                <a:off x="1487170" y="3575050"/>
                <a:ext cx="5394325" cy="1817370"/>
              </a:xfrm>
              <a:prstGeom prst="rect">
                <a:avLst/>
              </a:prstGeom>
              <a:blipFill rotWithShape="1">
                <a:blip r:embed="rId6"/>
                <a:stretch>
                  <a:fillRect/>
                </a:stretch>
              </a:blipFill>
            </p:spPr>
            <p:txBody>
              <a:bodyPr/>
              <a:lstStyle/>
              <a:p>
                <a:r>
                  <a:rPr lang="zh-CN" altLang="en-US">
                    <a:noFill/>
                  </a:rPr>
                  <a:t> </a:t>
                </a:r>
              </a:p>
            </p:txBody>
          </p:sp>
        </mc:Fallback>
      </mc:AlternateContent>
      <p:sp>
        <p:nvSpPr>
          <p:cNvPr id="10" name="文本框 9"/>
          <p:cNvSpPr txBox="1"/>
          <p:nvPr/>
        </p:nvSpPr>
        <p:spPr>
          <a:xfrm>
            <a:off x="9478010" y="4175125"/>
            <a:ext cx="1409065" cy="275590"/>
          </a:xfrm>
          <a:prstGeom prst="rect">
            <a:avLst/>
          </a:prstGeom>
          <a:noFill/>
        </p:spPr>
        <p:txBody>
          <a:bodyPr wrap="square" rtlCol="0">
            <a:spAutoFit/>
          </a:bodyPr>
          <a:p>
            <a:r>
              <a:rPr lang="zh-CN" altLang="en-US" sz="1200"/>
              <a:t>自车车道编号为</a:t>
            </a:r>
            <a:r>
              <a:rPr lang="en-US" altLang="zh-CN" sz="1200"/>
              <a:t>0</a:t>
            </a:r>
            <a:endParaRPr lang="en-US" altLang="zh-CN" sz="1200"/>
          </a:p>
        </p:txBody>
      </p:sp>
    </p:spTree>
    <p:custDataLst>
      <p:tags r:id="rId7"/>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608330" y="969645"/>
            <a:ext cx="10968990" cy="5888355"/>
          </a:xfrm>
        </p:spPr>
        <p:txBody>
          <a:bodyPr>
            <a:normAutofit lnSpcReduction="20000"/>
          </a:bodyPr>
          <a:lstStyle/>
          <a:p>
            <a:pPr marL="0" indent="0">
              <a:buNone/>
            </a:pPr>
            <a:r>
              <a:rPr lang="en-US" altLang="zh-CN" dirty="0">
                <a:solidFill>
                  <a:schemeClr val="tx1"/>
                </a:solidFill>
                <a:latin typeface="Cambria Math" panose="02040503050406030204" charset="0"/>
                <a:cs typeface="Cambria Math" panose="02040503050406030204" charset="0"/>
              </a:rPr>
              <a:t>1 </a:t>
            </a:r>
            <a:r>
              <a:rPr lang="zh-CN" altLang="en-US" dirty="0">
                <a:solidFill>
                  <a:schemeClr val="tx1"/>
                </a:solidFill>
                <a:latin typeface="Cambria Math" panose="02040503050406030204" charset="0"/>
                <a:cs typeface="Cambria Math" panose="02040503050406030204" charset="0"/>
              </a:rPr>
              <a:t>使用</a:t>
            </a:r>
            <a:r>
              <a:rPr lang="en-US" altLang="zh-CN" dirty="0">
                <a:solidFill>
                  <a:schemeClr val="tx1"/>
                </a:solidFill>
                <a:latin typeface="Cambria Math" panose="02040503050406030204" charset="0"/>
                <a:cs typeface="Cambria Math" panose="02040503050406030204" charset="0"/>
              </a:rPr>
              <a:t>DST</a:t>
            </a:r>
            <a:r>
              <a:rPr lang="zh-CN" altLang="en-US" dirty="0">
                <a:solidFill>
                  <a:schemeClr val="tx1"/>
                </a:solidFill>
                <a:latin typeface="Cambria Math" panose="02040503050406030204" charset="0"/>
                <a:cs typeface="Cambria Math" panose="02040503050406030204" charset="0"/>
              </a:rPr>
              <a:t>来衡量两次之间的状态</a:t>
            </a:r>
            <a:endParaRPr lang="zh-CN" altLang="en-US" dirty="0">
              <a:solidFill>
                <a:schemeClr val="tx1"/>
              </a:solidFill>
              <a:latin typeface="Cambria Math" panose="02040503050406030204" charset="0"/>
              <a:cs typeface="Cambria Math" panose="02040503050406030204" charset="0"/>
            </a:endParaRPr>
          </a:p>
        </p:txBody>
      </p:sp>
      <p:sp>
        <p:nvSpPr>
          <p:cNvPr id="3" name="标题 2"/>
          <p:cNvSpPr>
            <a:spLocks noGrp="1"/>
          </p:cNvSpPr>
          <p:nvPr>
            <p:custDataLst>
              <p:tags r:id="rId2"/>
            </p:custDataLst>
          </p:nvPr>
        </p:nvSpPr>
        <p:spPr>
          <a:xfrm>
            <a:off x="608400" y="264865"/>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latin typeface="华文新魏" panose="02010800040101010101" charset="-122"/>
                <a:ea typeface="华文新魏" panose="02010800040101010101" charset="-122"/>
              </a:rPr>
              <a:t>车道状态节点（他车对自车的状态）</a:t>
            </a:r>
            <a:endParaRPr lang="zh-CN" altLang="en-US" sz="2800">
              <a:latin typeface="华文新魏" panose="02010800040101010101" charset="-122"/>
              <a:ea typeface="华文新魏" panose="02010800040101010101" charset="-122"/>
            </a:endParaRPr>
          </a:p>
        </p:txBody>
      </p:sp>
      <p:sp>
        <p:nvSpPr>
          <p:cNvPr id="5" name="文本框 4"/>
          <p:cNvSpPr txBox="1"/>
          <p:nvPr/>
        </p:nvSpPr>
        <p:spPr>
          <a:xfrm>
            <a:off x="1153795" y="5768975"/>
            <a:ext cx="5369560" cy="460375"/>
          </a:xfrm>
          <a:prstGeom prst="rect">
            <a:avLst/>
          </a:prstGeom>
          <a:noFill/>
        </p:spPr>
        <p:txBody>
          <a:bodyPr wrap="square" rtlCol="0">
            <a:spAutoFit/>
          </a:bodyPr>
          <a:p>
            <a:r>
              <a:rPr lang="en-US" altLang="zh-CN" sz="1200"/>
              <a:t>DST 表示ego车辆为不违反预定义的安全时间</a:t>
            </a:r>
            <a:r>
              <a:rPr lang="zh-CN" altLang="en-US" sz="1200"/>
              <a:t>阈值</a:t>
            </a:r>
            <a:r>
              <a:rPr lang="en-US" altLang="zh-CN" sz="1200"/>
              <a:t>而需要施加的减速度</a:t>
            </a:r>
            <a:br>
              <a:rPr lang="zh-CN" altLang="en-US" sz="1200"/>
            </a:br>
            <a:endParaRPr lang="zh-CN" altLang="en-US" sz="1200"/>
          </a:p>
        </p:txBody>
      </p:sp>
      <p:pic>
        <p:nvPicPr>
          <p:cNvPr id="6" name="图片 5"/>
          <p:cNvPicPr>
            <a:picLocks noChangeAspect="1"/>
          </p:cNvPicPr>
          <p:nvPr/>
        </p:nvPicPr>
        <p:blipFill>
          <a:blip r:embed="rId3"/>
          <a:srcRect l="3388" t="9554" r="3147" b="18050"/>
          <a:stretch>
            <a:fillRect/>
          </a:stretch>
        </p:blipFill>
        <p:spPr>
          <a:xfrm>
            <a:off x="970915" y="1425575"/>
            <a:ext cx="8295005" cy="4237990"/>
          </a:xfrm>
          <a:prstGeom prst="rect">
            <a:avLst/>
          </a:prstGeom>
        </p:spPr>
      </p:pic>
      <p:sp>
        <p:nvSpPr>
          <p:cNvPr id="4" name="文本框 3"/>
          <p:cNvSpPr txBox="1"/>
          <p:nvPr/>
        </p:nvSpPr>
        <p:spPr>
          <a:xfrm>
            <a:off x="1072515" y="6161405"/>
            <a:ext cx="10012680" cy="645160"/>
          </a:xfrm>
          <a:prstGeom prst="rect">
            <a:avLst/>
          </a:prstGeom>
          <a:noFill/>
        </p:spPr>
        <p:txBody>
          <a:bodyPr wrap="none" rtlCol="0">
            <a:spAutoFit/>
          </a:bodyPr>
          <a:p>
            <a:r>
              <a:rPr lang="zh-CN" altLang="en-US"/>
              <a:t>文章是使用滤波的方法，会对速度进行跟踪。我们使用的贝叶斯神经网络，可以对速度进行预测吗</a:t>
            </a:r>
            <a:endParaRPr lang="zh-CN" altLang="en-US"/>
          </a:p>
          <a:p>
            <a:r>
              <a:rPr lang="zh-CN" altLang="en-US"/>
              <a:t>或者我们可以自己定义一个统计量，来判断他车是不是处于危险状态</a:t>
            </a:r>
            <a:endParaRPr lang="zh-CN" altLang="en-US"/>
          </a:p>
        </p:txBody>
      </p:sp>
    </p:spTree>
    <p:custDataLst>
      <p:tags r:id="rId4"/>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 name="直接连接符 1"/>
          <p:cNvCxnSpPr/>
          <p:nvPr/>
        </p:nvCxnSpPr>
        <p:spPr>
          <a:xfrm>
            <a:off x="1330325" y="386080"/>
            <a:ext cx="0" cy="5981700"/>
          </a:xfrm>
          <a:prstGeom prst="line">
            <a:avLst/>
          </a:prstGeom>
        </p:spPr>
        <p:style>
          <a:lnRef idx="3">
            <a:schemeClr val="dk1"/>
          </a:lnRef>
          <a:fillRef idx="0">
            <a:schemeClr val="dk1"/>
          </a:fillRef>
          <a:effectRef idx="2">
            <a:schemeClr val="dk1"/>
          </a:effectRef>
          <a:fontRef idx="minor">
            <a:schemeClr val="tx1"/>
          </a:fontRef>
        </p:style>
      </p:cxnSp>
      <p:cxnSp>
        <p:nvCxnSpPr>
          <p:cNvPr id="3" name="直接连接符 2"/>
          <p:cNvCxnSpPr/>
          <p:nvPr/>
        </p:nvCxnSpPr>
        <p:spPr>
          <a:xfrm>
            <a:off x="1998345" y="386080"/>
            <a:ext cx="0" cy="5981700"/>
          </a:xfrm>
          <a:prstGeom prst="line">
            <a:avLst/>
          </a:prstGeom>
        </p:spPr>
        <p:style>
          <a:lnRef idx="3">
            <a:schemeClr val="dk1"/>
          </a:lnRef>
          <a:fillRef idx="0">
            <a:schemeClr val="dk1"/>
          </a:fillRef>
          <a:effectRef idx="2">
            <a:schemeClr val="dk1"/>
          </a:effectRef>
          <a:fontRef idx="minor">
            <a:schemeClr val="tx1"/>
          </a:fontRef>
        </p:style>
      </p:cxnSp>
      <p:cxnSp>
        <p:nvCxnSpPr>
          <p:cNvPr id="4" name="直接连接符 3"/>
          <p:cNvCxnSpPr/>
          <p:nvPr/>
        </p:nvCxnSpPr>
        <p:spPr>
          <a:xfrm>
            <a:off x="2666365" y="386080"/>
            <a:ext cx="0" cy="5981700"/>
          </a:xfrm>
          <a:prstGeom prst="line">
            <a:avLst/>
          </a:prstGeom>
        </p:spPr>
        <p:style>
          <a:lnRef idx="3">
            <a:schemeClr val="dk1"/>
          </a:lnRef>
          <a:fillRef idx="0">
            <a:schemeClr val="dk1"/>
          </a:fillRef>
          <a:effectRef idx="2">
            <a:schemeClr val="dk1"/>
          </a:effectRef>
          <a:fontRef idx="minor">
            <a:schemeClr val="tx1"/>
          </a:fontRef>
        </p:style>
      </p:cxnSp>
      <p:cxnSp>
        <p:nvCxnSpPr>
          <p:cNvPr id="5" name="直接连接符 4"/>
          <p:cNvCxnSpPr/>
          <p:nvPr/>
        </p:nvCxnSpPr>
        <p:spPr>
          <a:xfrm>
            <a:off x="3334385" y="386080"/>
            <a:ext cx="0" cy="5981700"/>
          </a:xfrm>
          <a:prstGeom prst="line">
            <a:avLst/>
          </a:prstGeom>
        </p:spPr>
        <p:style>
          <a:lnRef idx="3">
            <a:schemeClr val="dk1"/>
          </a:lnRef>
          <a:fillRef idx="0">
            <a:schemeClr val="dk1"/>
          </a:fillRef>
          <a:effectRef idx="2">
            <a:schemeClr val="dk1"/>
          </a:effectRef>
          <a:fontRef idx="minor">
            <a:schemeClr val="tx1"/>
          </a:fontRef>
        </p:style>
      </p:cxnSp>
      <p:cxnSp>
        <p:nvCxnSpPr>
          <p:cNvPr id="6" name="直接连接符 5"/>
          <p:cNvCxnSpPr/>
          <p:nvPr/>
        </p:nvCxnSpPr>
        <p:spPr>
          <a:xfrm>
            <a:off x="4002405" y="386080"/>
            <a:ext cx="0" cy="5981700"/>
          </a:xfrm>
          <a:prstGeom prst="line">
            <a:avLst/>
          </a:prstGeom>
        </p:spPr>
        <p:style>
          <a:lnRef idx="3">
            <a:schemeClr val="dk1"/>
          </a:lnRef>
          <a:fillRef idx="0">
            <a:schemeClr val="dk1"/>
          </a:fillRef>
          <a:effectRef idx="2">
            <a:schemeClr val="dk1"/>
          </a:effectRef>
          <a:fontRef idx="minor">
            <a:schemeClr val="tx1"/>
          </a:fontRef>
        </p:style>
      </p:cxnSp>
      <p:pic>
        <p:nvPicPr>
          <p:cNvPr id="7" name="图片 6"/>
          <p:cNvPicPr>
            <a:picLocks noChangeAspect="1"/>
          </p:cNvPicPr>
          <p:nvPr/>
        </p:nvPicPr>
        <p:blipFill>
          <a:blip r:embed="rId1"/>
          <a:stretch>
            <a:fillRect/>
          </a:stretch>
        </p:blipFill>
        <p:spPr>
          <a:xfrm>
            <a:off x="2056130" y="5457190"/>
            <a:ext cx="552450" cy="962025"/>
          </a:xfrm>
          <a:prstGeom prst="rect">
            <a:avLst/>
          </a:prstGeom>
        </p:spPr>
      </p:pic>
      <p:pic>
        <p:nvPicPr>
          <p:cNvPr id="8" name="图片 7"/>
          <p:cNvPicPr>
            <a:picLocks noChangeAspect="1"/>
          </p:cNvPicPr>
          <p:nvPr/>
        </p:nvPicPr>
        <p:blipFill>
          <a:blip r:embed="rId1"/>
          <a:stretch>
            <a:fillRect/>
          </a:stretch>
        </p:blipFill>
        <p:spPr>
          <a:xfrm>
            <a:off x="2056130" y="1125855"/>
            <a:ext cx="552450" cy="962025"/>
          </a:xfrm>
          <a:prstGeom prst="rect">
            <a:avLst/>
          </a:prstGeom>
        </p:spPr>
      </p:pic>
      <p:cxnSp>
        <p:nvCxnSpPr>
          <p:cNvPr id="9" name="直接箭头连接符 8"/>
          <p:cNvCxnSpPr>
            <a:stCxn id="8" idx="2"/>
            <a:endCxn id="7" idx="0"/>
          </p:cNvCxnSpPr>
          <p:nvPr/>
        </p:nvCxnSpPr>
        <p:spPr>
          <a:xfrm>
            <a:off x="2332355" y="2087880"/>
            <a:ext cx="0" cy="3369310"/>
          </a:xfrm>
          <a:prstGeom prst="straightConnector1">
            <a:avLst/>
          </a:prstGeom>
          <a:ln>
            <a:headEnd type="arrow" w="med" len="med"/>
            <a:tailEnd type="arrow" w="med" len="med"/>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mc:Choice xmlns:a14="http://schemas.microsoft.com/office/drawing/2010/main" Requires="a14">
          <p:sp>
            <p:nvSpPr>
              <p:cNvPr id="10" name="文本框 9"/>
              <p:cNvSpPr txBox="1"/>
              <p:nvPr/>
            </p:nvSpPr>
            <p:spPr>
              <a:xfrm>
                <a:off x="2378710" y="3943985"/>
                <a:ext cx="287655" cy="36830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𝑑</m:t>
                      </m:r>
                    </m:oMath>
                  </m:oMathPara>
                </a14:m>
                <a:endParaRPr lang="en-US" altLang="zh-CN"/>
              </a:p>
            </p:txBody>
          </p:sp>
        </mc:Choice>
        <mc:Fallback>
          <p:sp>
            <p:nvSpPr>
              <p:cNvPr id="10" name="文本框 9"/>
              <p:cNvSpPr txBox="1">
                <a:spLocks noRot="1" noChangeAspect="1" noMove="1" noResize="1" noEditPoints="1" noAdjustHandles="1" noChangeArrowheads="1" noChangeShapeType="1" noTextEdit="1"/>
              </p:cNvSpPr>
              <p:nvPr/>
            </p:nvSpPr>
            <p:spPr>
              <a:xfrm>
                <a:off x="2378710" y="3943985"/>
                <a:ext cx="287655" cy="36830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5004371" y="263779"/>
                <a:ext cx="883285" cy="64008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𝑎</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𝑣</m:t>
                              </m:r>
                            </m:e>
                            <m:sup>
                              <m:r>
                                <a:rPr lang="en-US" altLang="zh-CN" i="1">
                                  <a:latin typeface="Cambria Math" panose="02040503050406030204" charset="0"/>
                                  <a:cs typeface="Cambria Math" panose="02040503050406030204" charset="0"/>
                                </a:rPr>
                                <m:t>2</m:t>
                              </m:r>
                            </m:sup>
                          </m:sSup>
                        </m:num>
                        <m:den>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𝑑</m:t>
                          </m:r>
                        </m:den>
                      </m:f>
                    </m:oMath>
                  </m:oMathPara>
                </a14:m>
                <a:endParaRPr lang="zh-CN" altLang="en-US"/>
              </a:p>
            </p:txBody>
          </p:sp>
        </mc:Choice>
        <mc:Fallback>
          <p:sp>
            <p:nvSpPr>
              <p:cNvPr id="11" name="文本框 10"/>
              <p:cNvSpPr txBox="1">
                <a:spLocks noRot="1" noChangeAspect="1" noMove="1" noResize="1" noEditPoints="1" noAdjustHandles="1" noChangeArrowheads="1" noChangeShapeType="1" noTextEdit="1"/>
              </p:cNvSpPr>
              <p:nvPr/>
            </p:nvSpPr>
            <p:spPr>
              <a:xfrm>
                <a:off x="5004371" y="263779"/>
                <a:ext cx="883285" cy="640080"/>
              </a:xfrm>
              <a:prstGeom prst="rect">
                <a:avLst/>
              </a:prstGeom>
              <a:blipFill rotWithShape="1">
                <a:blip r:embed="rId3"/>
                <a:stretch>
                  <a:fillRect l="-65" t="-40" r="65" b="40"/>
                </a:stretch>
              </a:blipFill>
            </p:spPr>
            <p:txBody>
              <a:bodyPr/>
              <a:lstStyle/>
              <a:p>
                <a:r>
                  <a:rPr lang="zh-CN" altLang="en-US">
                    <a:noFill/>
                  </a:rPr>
                  <a:t> </a:t>
                </a:r>
              </a:p>
            </p:txBody>
          </p:sp>
        </mc:Fallback>
      </mc:AlternateContent>
      <p:sp>
        <p:nvSpPr>
          <p:cNvPr id="12" name="文本框 11"/>
          <p:cNvSpPr txBox="1"/>
          <p:nvPr/>
        </p:nvSpPr>
        <p:spPr>
          <a:xfrm>
            <a:off x="6065520" y="386080"/>
            <a:ext cx="3154680" cy="368300"/>
          </a:xfrm>
          <a:prstGeom prst="rect">
            <a:avLst/>
          </a:prstGeom>
          <a:noFill/>
        </p:spPr>
        <p:txBody>
          <a:bodyPr wrap="none" rtlCol="0">
            <a:spAutoFit/>
          </a:bodyPr>
          <a:p>
            <a:r>
              <a:rPr lang="zh-CN" altLang="en-US"/>
              <a:t>比较保守，认为前车直接刹停</a:t>
            </a:r>
            <a:endParaRPr lang="zh-CN" altLang="en-US"/>
          </a:p>
        </p:txBody>
      </p:sp>
      <p:pic>
        <p:nvPicPr>
          <p:cNvPr id="13" name="图片 12"/>
          <p:cNvPicPr>
            <a:picLocks noChangeAspect="1"/>
          </p:cNvPicPr>
          <p:nvPr/>
        </p:nvPicPr>
        <p:blipFill>
          <a:blip r:embed="rId4"/>
          <a:srcRect b="16534"/>
          <a:stretch>
            <a:fillRect/>
          </a:stretch>
        </p:blipFill>
        <p:spPr>
          <a:xfrm>
            <a:off x="4336415" y="1073785"/>
            <a:ext cx="7125970" cy="1734185"/>
          </a:xfrm>
          <a:prstGeom prst="rect">
            <a:avLst/>
          </a:prstGeom>
        </p:spPr>
      </p:pic>
      <mc:AlternateContent xmlns:mc="http://schemas.openxmlformats.org/markup-compatibility/2006">
        <mc:Choice xmlns:a14="http://schemas.microsoft.com/office/drawing/2010/main" Requires="a14">
          <p:sp>
            <p:nvSpPr>
              <p:cNvPr id="14" name="文本框 13"/>
              <p:cNvSpPr txBox="1"/>
              <p:nvPr/>
            </p:nvSpPr>
            <p:spPr>
              <a:xfrm>
                <a:off x="6349365" y="2655570"/>
                <a:ext cx="429260" cy="37909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𝑐𝑜𝑚𝑓𝑜𝑟𝑡𝑎𝑏𝑙𝑒</m:t>
                          </m:r>
                        </m:sub>
                      </m:sSub>
                    </m:oMath>
                  </m:oMathPara>
                </a14:m>
                <a:endParaRPr lang="zh-CN" altLang="en-US"/>
              </a:p>
            </p:txBody>
          </p:sp>
        </mc:Choice>
        <mc:Fallback>
          <p:sp>
            <p:nvSpPr>
              <p:cNvPr id="14" name="文本框 13"/>
              <p:cNvSpPr txBox="1">
                <a:spLocks noRot="1" noChangeAspect="1" noMove="1" noResize="1" noEditPoints="1" noAdjustHandles="1" noChangeArrowheads="1" noChangeShapeType="1" noTextEdit="1"/>
              </p:cNvSpPr>
              <p:nvPr/>
            </p:nvSpPr>
            <p:spPr>
              <a:xfrm>
                <a:off x="6349365" y="2655570"/>
                <a:ext cx="429260" cy="379095"/>
              </a:xfrm>
              <a:prstGeom prst="rect">
                <a:avLst/>
              </a:prstGeom>
              <a:blipFill rotWithShape="1">
                <a:blip r:embed="rId5"/>
                <a:stretch>
                  <a:fillRect r="-1957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8669020" y="2666365"/>
                <a:ext cx="715010" cy="368300"/>
              </a:xfrm>
              <a:prstGeom prst="rect">
                <a:avLst/>
              </a:prstGeom>
              <a:noFill/>
            </p:spPr>
            <p:txBody>
              <a:bodyPr wrap="none" rtlCol="0">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𝑚𝑎𝑥</m:t>
                          </m:r>
                        </m:sub>
                      </m:sSub>
                    </m:oMath>
                  </m:oMathPara>
                </a14:m>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8669020" y="2666365"/>
                <a:ext cx="715010" cy="36830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4801870" y="3488690"/>
                <a:ext cx="4966970" cy="2424430"/>
              </a:xfrm>
              <a:prstGeom prst="rect">
                <a:avLst/>
              </a:prstGeom>
              <a:noFill/>
            </p:spPr>
            <p:txBody>
              <a:bodyPr wrap="none" rtlCol="0">
                <a:spAutoFit/>
              </a:bodyPr>
              <a:p>
                <a:pPr algn="l"/>
                <a:r>
                  <a:rPr lang="zh-CN" altLang="en-US"/>
                  <a:t>可以令：</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𝑐𝑜𝑚𝑓𝑜𝑟𝑡𝑎𝑏𝑙𝑒</m:t>
                        </m:r>
                      </m:sub>
                    </m:sSub>
                  </m:oMath>
                </a14:m>
                <a:r>
                  <a:rPr lang="en-US" altLang="zh-CN"/>
                  <a:t>=</a:t>
                </a:r>
                <a14:m>
                  <m:oMath xmlns:m="http://schemas.openxmlformats.org/officeDocument/2006/math">
                    <m:sSub>
                      <m:sSubPr>
                        <m:ctrlPr>
                          <a:rPr lang="en-US" altLang="zh-CN" i="1">
                            <a:latin typeface="Cambria Math" panose="02040503050406030204" charset="0"/>
                            <a:cs typeface="Cambria Math" panose="02040503050406030204" charset="0"/>
                          </a:rPr>
                        </m:ctrlPr>
                      </m:sSubPr>
                      <m:e>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1</m:t>
                            </m:r>
                          </m:num>
                          <m:den>
                            <m:r>
                              <a:rPr lang="en-US" altLang="zh-CN" i="1">
                                <a:latin typeface="Cambria Math" panose="02040503050406030204" charset="0"/>
                                <a:cs typeface="Cambria Math" panose="02040503050406030204" charset="0"/>
                              </a:rPr>
                              <m:t>3</m:t>
                            </m:r>
                          </m:den>
                        </m:f>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𝑚𝑎𝑥</m:t>
                        </m:r>
                      </m:sub>
                    </m:sSub>
                  </m:oMath>
                </a14:m>
                <a:endParaRPr lang="en-US" altLang="zh-CN" i="1">
                  <a:latin typeface="Cambria Math" panose="02040503050406030204" charset="0"/>
                  <a:cs typeface="Cambria Math" panose="02040503050406030204" charset="0"/>
                </a:endParaRPr>
              </a:p>
              <a:p>
                <a:pPr algn="l"/>
                <a:r>
                  <a:rPr lang="zh-CN" altLang="en-US"/>
                  <a:t>而且可以将</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𝑚𝑎𝑥</m:t>
                        </m:r>
                      </m:sub>
                    </m:sSub>
                  </m:oMath>
                </a14:m>
                <a:r>
                  <a:rPr lang="zh-CN" altLang="en-US">
                    <a:latin typeface="Cambria Math" panose="02040503050406030204" charset="0"/>
                    <a:cs typeface="Cambria Math" panose="02040503050406030204" charset="0"/>
                  </a:rPr>
                  <a:t>和车道曲率</a:t>
                </a:r>
                <a:r>
                  <a:rPr lang="en-US" altLang="zh-CN">
                    <a:latin typeface="Cambria Math" panose="02040503050406030204" charset="0"/>
                    <a:cs typeface="Cambria Math" panose="02040503050406030204" charset="0"/>
                  </a:rPr>
                  <a:t>c</a:t>
                </a:r>
                <a:r>
                  <a:rPr lang="zh-CN" altLang="en-US">
                    <a:latin typeface="Cambria Math" panose="02040503050406030204" charset="0"/>
                    <a:cs typeface="Cambria Math" panose="02040503050406030204" charset="0"/>
                  </a:rPr>
                  <a:t>建立关系：</a:t>
                </a:r>
                <a:endParaRPr lang="zh-CN" altLang="en-US">
                  <a:latin typeface="Cambria Math" panose="02040503050406030204" charset="0"/>
                  <a:cs typeface="Cambria Math" panose="02040503050406030204" charset="0"/>
                </a:endParaRPr>
              </a:p>
              <a:p>
                <a:pPr algn="l"/>
                <a:r>
                  <a:rPr lang="en-US" altLang="zh-CN">
                    <a:latin typeface="Cambria Math" panose="02040503050406030204" charset="0"/>
                    <a:cs typeface="Cambria Math" panose="02040503050406030204" charset="0"/>
                  </a:rPr>
                  <a:t>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𝑚𝑎𝑥</m:t>
                        </m:r>
                      </m:sub>
                    </m:sSub>
                  </m:oMath>
                </a14:m>
                <a:r>
                  <a:rPr lang="en-US" altLang="zh-CN">
                    <a:latin typeface="Cambria Math" panose="02040503050406030204" charset="0"/>
                    <a:cs typeface="Cambria Math" panose="02040503050406030204" charset="0"/>
                  </a:rPr>
                  <a:t> ←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𝑚𝑎𝑥</m:t>
                        </m:r>
                      </m:sub>
                    </m:sSub>
                  </m:oMath>
                </a14:m>
                <a:r>
                  <a:rPr lang="en-US" altLang="zh-CN">
                    <a:latin typeface="Cambria Math" panose="02040503050406030204" charset="0"/>
                    <a:cs typeface="Cambria Math" panose="02040503050406030204" charset="0"/>
                  </a:rPr>
                  <a:t> </a:t>
                </a:r>
                <a:r>
                  <a:rPr lang="en-US" altLang="zh-CN">
                    <a:latin typeface="Cambria Math" panose="02040503050406030204" charset="0"/>
                    <a:cs typeface="Cambria Math" panose="02040503050406030204" charset="0"/>
                  </a:rPr>
                  <a:t>- w * c</a:t>
                </a:r>
                <a:endParaRPr lang="en-US" altLang="zh-CN">
                  <a:latin typeface="Cambria Math" panose="02040503050406030204" charset="0"/>
                  <a:cs typeface="Cambria Math" panose="02040503050406030204" charset="0"/>
                </a:endParaRPr>
              </a:p>
              <a:p>
                <a:pPr algn="l"/>
                <a:r>
                  <a:rPr lang="zh-CN" altLang="en-US">
                    <a:latin typeface="Cambria Math" panose="02040503050406030204" charset="0"/>
                    <a:cs typeface="Cambria Math" panose="02040503050406030204" charset="0"/>
                  </a:rPr>
                  <a:t>当</a:t>
                </a:r>
                <a:r>
                  <a:rPr lang="en-US" altLang="zh-CN">
                    <a:latin typeface="Cambria Math" panose="02040503050406030204" charset="0"/>
                    <a:cs typeface="Cambria Math" panose="02040503050406030204" charset="0"/>
                  </a:rPr>
                  <a:t>c=0</a:t>
                </a:r>
                <a:r>
                  <a:rPr lang="zh-CN" altLang="en-US">
                    <a:latin typeface="Cambria Math" panose="02040503050406030204" charset="0"/>
                    <a:cs typeface="Cambria Math" panose="02040503050406030204" charset="0"/>
                  </a:rPr>
                  <a:t>是，</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𝑚𝑎𝑥</m:t>
                        </m:r>
                      </m:sub>
                    </m:sSub>
                  </m:oMath>
                </a14:m>
                <a:r>
                  <a:rPr lang="en-US" altLang="zh-CN">
                    <a:latin typeface="Cambria Math" panose="02040503050406030204" charset="0"/>
                    <a:cs typeface="Cambria Math" panose="02040503050406030204" charset="0"/>
                  </a:rPr>
                  <a:t>=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𝑚𝑎𝑥</m:t>
                        </m:r>
                      </m:sub>
                    </m:sSub>
                  </m:oMath>
                </a14:m>
                <a:r>
                  <a:rPr lang="en-US" altLang="zh-CN">
                    <a:latin typeface="Cambria Math" panose="02040503050406030204" charset="0"/>
                    <a:cs typeface="Cambria Math" panose="02040503050406030204" charset="0"/>
                  </a:rPr>
                  <a:t> - 0  </a:t>
                </a:r>
                <a:r>
                  <a:rPr lang="zh-CN" altLang="en-US">
                    <a:latin typeface="Cambria Math" panose="02040503050406030204" charset="0"/>
                    <a:cs typeface="Cambria Math" panose="02040503050406030204" charset="0"/>
                  </a:rPr>
                  <a:t>，此时表示直道行驶</a:t>
                </a:r>
                <a:endParaRPr lang="zh-CN" altLang="en-US">
                  <a:latin typeface="Cambria Math" panose="02040503050406030204" charset="0"/>
                  <a:cs typeface="Cambria Math" panose="02040503050406030204" charset="0"/>
                </a:endParaRPr>
              </a:p>
              <a:p>
                <a:pPr algn="l"/>
                <a:endParaRPr lang="zh-CN" altLang="en-US">
                  <a:latin typeface="Cambria Math" panose="02040503050406030204" charset="0"/>
                  <a:cs typeface="Cambria Math" panose="02040503050406030204" charset="0"/>
                </a:endParaRPr>
              </a:p>
              <a:p>
                <a:pPr algn="l"/>
                <a:endParaRPr lang="zh-CN" altLang="en-US">
                  <a:latin typeface="Cambria Math" panose="02040503050406030204" charset="0"/>
                  <a:cs typeface="Cambria Math" panose="02040503050406030204" charset="0"/>
                </a:endParaRPr>
              </a:p>
              <a:p>
                <a:pPr algn="l"/>
                <a:r>
                  <a:rPr lang="zh-CN" altLang="en-US">
                    <a:latin typeface="Cambria Math" panose="02040503050406030204" charset="0"/>
                    <a:cs typeface="Cambria Math" panose="02040503050406030204" charset="0"/>
                  </a:rPr>
                  <a:t>曲率该如何计算？</a:t>
                </a:r>
                <a:endParaRPr lang="zh-CN" altLang="en-US">
                  <a:latin typeface="Cambria Math" panose="02040503050406030204" charset="0"/>
                  <a:cs typeface="Cambria Math" panose="02040503050406030204" charset="0"/>
                </a:endParaRPr>
              </a:p>
              <a:p>
                <a:pPr algn="l"/>
                <a:r>
                  <a:rPr lang="zh-CN" altLang="en-US">
                    <a:latin typeface="Cambria Math" panose="02040503050406030204" charset="0"/>
                    <a:cs typeface="Cambria Math" panose="02040503050406030204" charset="0"/>
                  </a:rPr>
                  <a:t>在计算</a:t>
                </a:r>
                <a:r>
                  <a:rPr lang="en-US" altLang="zh-CN">
                    <a:latin typeface="Cambria Math" panose="02040503050406030204" charset="0"/>
                    <a:cs typeface="Cambria Math" panose="02040503050406030204" charset="0"/>
                  </a:rPr>
                  <a:t>j</a:t>
                </a:r>
                <a:r>
                  <a:rPr lang="zh-CN" altLang="en-US">
                    <a:latin typeface="Cambria Math" panose="02040503050406030204" charset="0"/>
                    <a:cs typeface="Cambria Math" panose="02040503050406030204" charset="0"/>
                  </a:rPr>
                  <a:t>车所属哪个车道时，也需要使用到曲率</a:t>
                </a:r>
                <a:r>
                  <a:rPr lang="en-US" altLang="zh-CN">
                    <a:latin typeface="Cambria Math" panose="02040503050406030204" charset="0"/>
                    <a:cs typeface="Cambria Math" panose="02040503050406030204" charset="0"/>
                  </a:rPr>
                  <a:t>c </a:t>
                </a:r>
                <a:endParaRPr lang="en-US" altLang="zh-CN">
                  <a:latin typeface="Cambria Math" panose="02040503050406030204" charset="0"/>
                  <a:cs typeface="Cambria Math" panose="02040503050406030204"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4801870" y="3488690"/>
                <a:ext cx="4966970" cy="2424430"/>
              </a:xfrm>
              <a:prstGeom prst="rect">
                <a:avLst/>
              </a:prstGeom>
              <a:blipFill rotWithShape="1">
                <a:blip r:embed="rId7"/>
                <a:stretch>
                  <a:fillRect r="-447"/>
                </a:stretch>
              </a:blipFill>
            </p:spPr>
            <p:txBody>
              <a:bodyPr/>
              <a:lstStyle/>
              <a:p>
                <a:r>
                  <a:rPr lang="zh-CN" altLang="en-US">
                    <a:noFill/>
                  </a:rPr>
                  <a:t> </a:t>
                </a:r>
              </a:p>
            </p:txBody>
          </p:sp>
        </mc:Fallback>
      </mc:AlternateContent>
      <p:sp>
        <p:nvSpPr>
          <p:cNvPr id="17" name="文本框 16"/>
          <p:cNvSpPr txBox="1"/>
          <p:nvPr/>
        </p:nvSpPr>
        <p:spPr>
          <a:xfrm>
            <a:off x="1423670" y="6419215"/>
            <a:ext cx="447675" cy="398780"/>
          </a:xfrm>
          <a:prstGeom prst="rect">
            <a:avLst/>
          </a:prstGeom>
          <a:noFill/>
        </p:spPr>
        <p:txBody>
          <a:bodyPr wrap="square" rtlCol="0">
            <a:spAutoFit/>
          </a:bodyPr>
          <a:p>
            <a:r>
              <a:rPr lang="en-US" altLang="zh-CN" sz="2000"/>
              <a:t>0</a:t>
            </a:r>
            <a:endParaRPr lang="en-US" altLang="zh-CN" sz="2000"/>
          </a:p>
        </p:txBody>
      </p:sp>
      <p:sp>
        <p:nvSpPr>
          <p:cNvPr id="18" name="文本框 17"/>
          <p:cNvSpPr txBox="1"/>
          <p:nvPr/>
        </p:nvSpPr>
        <p:spPr>
          <a:xfrm>
            <a:off x="2065020" y="6419215"/>
            <a:ext cx="447675" cy="398780"/>
          </a:xfrm>
          <a:prstGeom prst="rect">
            <a:avLst/>
          </a:prstGeom>
          <a:noFill/>
        </p:spPr>
        <p:txBody>
          <a:bodyPr wrap="square" rtlCol="0">
            <a:spAutoFit/>
          </a:bodyPr>
          <a:p>
            <a:r>
              <a:rPr lang="en-US" altLang="zh-CN" sz="2000"/>
              <a:t>1</a:t>
            </a:r>
            <a:endParaRPr lang="en-US" altLang="zh-CN" sz="2000"/>
          </a:p>
        </p:txBody>
      </p:sp>
      <p:sp>
        <p:nvSpPr>
          <p:cNvPr id="19" name="文本框 18"/>
          <p:cNvSpPr txBox="1"/>
          <p:nvPr/>
        </p:nvSpPr>
        <p:spPr>
          <a:xfrm>
            <a:off x="2773045" y="6419215"/>
            <a:ext cx="447675" cy="398780"/>
          </a:xfrm>
          <a:prstGeom prst="rect">
            <a:avLst/>
          </a:prstGeom>
          <a:noFill/>
        </p:spPr>
        <p:txBody>
          <a:bodyPr wrap="square" rtlCol="0">
            <a:spAutoFit/>
          </a:bodyPr>
          <a:p>
            <a:r>
              <a:rPr lang="en-US" altLang="zh-CN" sz="2000"/>
              <a:t>2</a:t>
            </a:r>
            <a:endParaRPr lang="en-US" altLang="zh-CN" sz="2000"/>
          </a:p>
        </p:txBody>
      </p:sp>
      <p:sp>
        <p:nvSpPr>
          <p:cNvPr id="20" name="文本框 19"/>
          <p:cNvSpPr txBox="1"/>
          <p:nvPr/>
        </p:nvSpPr>
        <p:spPr>
          <a:xfrm>
            <a:off x="3452495" y="6419215"/>
            <a:ext cx="447675" cy="398780"/>
          </a:xfrm>
          <a:prstGeom prst="rect">
            <a:avLst/>
          </a:prstGeom>
          <a:noFill/>
        </p:spPr>
        <p:txBody>
          <a:bodyPr wrap="square" rtlCol="0">
            <a:spAutoFit/>
          </a:bodyPr>
          <a:p>
            <a:r>
              <a:rPr lang="en-US" altLang="zh-CN" sz="2000"/>
              <a:t>3</a:t>
            </a:r>
            <a:endParaRPr lang="en-US" altLang="zh-CN" sz="2000"/>
          </a:p>
        </p:txBody>
      </p:sp>
    </p:spTree>
    <p:custDataLst>
      <p:tags r:id="rId8"/>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custDataLst>
                  <p:tags r:id="rId1"/>
                </p:custDataLst>
              </p:nvPr>
            </p:nvSpPr>
            <p:spPr>
              <a:xfrm>
                <a:off x="608330" y="969645"/>
                <a:ext cx="10968990" cy="5888355"/>
              </a:xfrm>
            </p:spPr>
            <p:txBody>
              <a:bodyPr>
                <a:normAutofit lnSpcReduction="20000"/>
              </a:bodyPr>
              <a:lstStyle/>
              <a:p>
                <a:pPr marL="0" indent="0">
                  <a:buNone/>
                </a:pPr>
                <a:r>
                  <a:rPr lang="en-US" altLang="zh-CN" dirty="0">
                    <a:solidFill>
                      <a:schemeClr val="tx1"/>
                    </a:solidFill>
                    <a:latin typeface="Cambria Math" panose="02040503050406030204" charset="0"/>
                    <a:cs typeface="Cambria Math" panose="02040503050406030204" charset="0"/>
                  </a:rPr>
                  <a:t>1 DST</a:t>
                </a:r>
                <a:r>
                  <a:rPr lang="zh-CN" altLang="en-US" dirty="0">
                    <a:solidFill>
                      <a:schemeClr val="tx1"/>
                    </a:solidFill>
                    <a:latin typeface="Cambria Math" panose="02040503050406030204" charset="0"/>
                    <a:cs typeface="Cambria Math" panose="02040503050406030204" charset="0"/>
                  </a:rPr>
                  <a:t>由他车状态和自车速度状态计算</a:t>
                </a:r>
                <a:endParaRPr lang="zh-CN" altLang="en-US" dirty="0">
                  <a:solidFill>
                    <a:schemeClr val="tx1"/>
                  </a:solidFill>
                  <a:latin typeface="Cambria Math" panose="02040503050406030204" charset="0"/>
                  <a:cs typeface="Cambria Math" panose="02040503050406030204" charset="0"/>
                </a:endParaRPr>
              </a:p>
              <a:p>
                <a:pPr marL="0" indent="0">
                  <a:buNone/>
                </a:pP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𝑝</m:t>
                    </m:r>
                    <m:r>
                      <a:rPr lang="en-US" altLang="zh-CN" i="1" dirty="0">
                        <a:solidFill>
                          <a:schemeClr val="tx1"/>
                        </a:solidFill>
                        <a:latin typeface="Cambria Math" panose="02040503050406030204" charset="0"/>
                        <a:cs typeface="Cambria Math" panose="02040503050406030204" charset="0"/>
                      </a:rPr>
                      <m:t>(</m:t>
                    </m:r>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𝑑</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𝑓</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𝑝</m:t>
                    </m:r>
                    <m:r>
                      <a:rPr lang="en-US" altLang="zh-CN" i="1" dirty="0">
                        <a:solidFill>
                          <a:schemeClr val="tx1"/>
                        </a:solidFill>
                        <a:latin typeface="Cambria Math" panose="02040503050406030204" charset="0"/>
                        <a:cs typeface="Cambria Math" panose="02040503050406030204" charset="0"/>
                      </a:rPr>
                      <m:t>(</m:t>
                    </m:r>
                    <m:sSup>
                      <m:sSupPr>
                        <m:ctrlPr>
                          <a:rPr lang="en-US" altLang="zh-CN" i="1" dirty="0">
                            <a:solidFill>
                              <a:schemeClr val="tx1"/>
                            </a:solidFill>
                            <a:latin typeface="Cambria Math" panose="02040503050406030204" charset="0"/>
                            <a:cs typeface="Cambria Math" panose="02040503050406030204" charset="0"/>
                          </a:rPr>
                        </m:ctrlPr>
                      </m:sSupPr>
                      <m:e>
                        <m:r>
                          <a:rPr lang="en-US" altLang="zh-CN" i="1" dirty="0">
                            <a:solidFill>
                              <a:schemeClr val="tx1"/>
                            </a:solidFill>
                            <a:latin typeface="Cambria Math" panose="02040503050406030204" charset="0"/>
                            <a:cs typeface="Cambria Math" panose="02040503050406030204" charset="0"/>
                          </a:rPr>
                          <m:t>𝑣</m:t>
                        </m:r>
                      </m:e>
                      <m:sup>
                        <m:r>
                          <a:rPr lang="en-US" altLang="zh-CN" i="1" dirty="0">
                            <a:solidFill>
                              <a:schemeClr val="tx1"/>
                            </a:solidFill>
                            <a:latin typeface="Cambria Math" panose="02040503050406030204" charset="0"/>
                            <a:cs typeface="Cambria Math" panose="02040503050406030204" charset="0"/>
                          </a:rPr>
                          <m:t>𝑒</m:t>
                        </m:r>
                      </m:sup>
                    </m:sSup>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𝑝</m:t>
                    </m:r>
                    <m:r>
                      <a:rPr lang="en-US" altLang="zh-CN" i="1" dirty="0">
                        <a:solidFill>
                          <a:schemeClr val="tx1"/>
                        </a:solidFill>
                        <a:latin typeface="Cambria Math" panose="02040503050406030204" charset="0"/>
                        <a:cs typeface="Cambria Math" panose="02040503050406030204" charset="0"/>
                      </a:rPr>
                      <m:t>(</m:t>
                    </m:r>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𝑋</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𝑁</m:t>
                    </m:r>
                    <m:r>
                      <a:rPr lang="en-US" altLang="zh-CN" i="1" dirty="0">
                        <a:solidFill>
                          <a:schemeClr val="tx1"/>
                        </a:solidFill>
                        <a:latin typeface="Cambria Math" panose="02040503050406030204" charset="0"/>
                        <a:cs typeface="Cambria Math" panose="02040503050406030204" charset="0"/>
                      </a:rPr>
                      <m:t>(</m:t>
                    </m:r>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𝑑</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r>
                      <a:rPr lang="en-US" altLang="zh-CN" i="1" dirty="0">
                        <a:solidFill>
                          <a:schemeClr val="tx1"/>
                        </a:solidFill>
                        <a:latin typeface="Cambria Math" panose="02040503050406030204" charset="0"/>
                        <a:cs typeface="Cambria Math" panose="02040503050406030204" charset="0"/>
                      </a:rPr>
                      <m:t>|</m:t>
                    </m:r>
                    <m:acc>
                      <m:accPr>
                        <m:ctrlPr>
                          <a:rPr lang="en-US" altLang="zh-CN" i="1" dirty="0">
                            <a:solidFill>
                              <a:schemeClr val="tx1"/>
                            </a:solidFill>
                            <a:latin typeface="Cambria Math" panose="02040503050406030204" charset="0"/>
                            <a:cs typeface="Cambria Math" panose="02040503050406030204" charset="0"/>
                          </a:rPr>
                        </m:ctrlPr>
                      </m:acc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𝑑</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e>
                    </m:acc>
                    <m:r>
                      <a:rPr lang="en-US" altLang="zh-CN" i="1" dirty="0">
                        <a:solidFill>
                          <a:schemeClr val="tx1"/>
                        </a:solidFill>
                        <a:latin typeface="Cambria Math" panose="02040503050406030204" charset="0"/>
                        <a:cs typeface="Cambria Math" panose="02040503050406030204" charset="0"/>
                      </a:rPr>
                      <m:t>,</m:t>
                    </m:r>
                    <m:sSup>
                      <m:sSupPr>
                        <m:ctrlPr>
                          <a:rPr lang="en-US" altLang="zh-CN" i="1" dirty="0">
                            <a:solidFill>
                              <a:schemeClr val="tx1"/>
                            </a:solidFill>
                            <a:latin typeface="Cambria Math" panose="02040503050406030204" charset="0"/>
                            <a:cs typeface="Cambria Math" panose="02040503050406030204" charset="0"/>
                          </a:rPr>
                        </m:ctrlPr>
                      </m:sSupPr>
                      <m:e>
                        <m:r>
                          <a:rPr lang="en-US" altLang="zh-CN" i="1" dirty="0">
                            <a:solidFill>
                              <a:schemeClr val="tx1"/>
                            </a:solidFill>
                            <a:latin typeface="Cambria Math" panose="02040503050406030204" charset="0"/>
                            <a:cs typeface="Cambria Math" panose="02040503050406030204" charset="0"/>
                          </a:rPr>
                          <m:t>[</m:t>
                        </m:r>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𝜎</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𝑒</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𝑗</m:t>
                            </m:r>
                          </m:sup>
                        </m:sSubSup>
                        <m:r>
                          <a:rPr lang="en-US" altLang="zh-CN" i="1" dirty="0">
                            <a:solidFill>
                              <a:schemeClr val="tx1"/>
                            </a:solidFill>
                            <a:latin typeface="Cambria Math" panose="02040503050406030204" charset="0"/>
                            <a:cs typeface="Cambria Math" panose="02040503050406030204" charset="0"/>
                          </a:rPr>
                          <m:t>]</m:t>
                        </m:r>
                      </m:e>
                      <m:sup>
                        <m:r>
                          <a:rPr lang="en-US" altLang="zh-CN" i="1" dirty="0">
                            <a:solidFill>
                              <a:schemeClr val="tx1"/>
                            </a:solidFill>
                            <a:latin typeface="Cambria Math" panose="02040503050406030204" charset="0"/>
                            <a:cs typeface="Cambria Math" panose="02040503050406030204" charset="0"/>
                          </a:rPr>
                          <m:t>2</m:t>
                        </m:r>
                      </m:sup>
                    </m:sSup>
                    <m:r>
                      <a:rPr lang="en-US" altLang="zh-CN" i="1" dirty="0">
                        <a:solidFill>
                          <a:schemeClr val="tx1"/>
                        </a:solidFill>
                        <a:latin typeface="Cambria Math" panose="02040503050406030204" charset="0"/>
                        <a:cs typeface="Cambria Math" panose="02040503050406030204" charset="0"/>
                      </a:rPr>
                      <m:t>)</m:t>
                    </m:r>
                  </m:oMath>
                </a14:m>
                <a:endParaRPr lang="en-US" altLang="zh-CN" i="1" dirty="0">
                  <a:solidFill>
                    <a:schemeClr val="tx1"/>
                  </a:solidFill>
                  <a:latin typeface="Cambria Math" panose="02040503050406030204" charset="0"/>
                  <a:cs typeface="Cambria Math" panose="02040503050406030204" charset="0"/>
                </a:endParaRPr>
              </a:p>
              <a:p>
                <a:pPr marL="0" indent="0">
                  <a:buNone/>
                </a:pPr>
                <a:r>
                  <a:rPr lang="en-US" altLang="zh-CN" dirty="0">
                    <a:solidFill>
                      <a:schemeClr val="tx1"/>
                    </a:solidFill>
                    <a:latin typeface="Cambria Math" panose="02040503050406030204" charset="0"/>
                    <a:cs typeface="Cambria Math" panose="02040503050406030204" charset="0"/>
                  </a:rPr>
                  <a:t>2 </a:t>
                </a:r>
                <a:r>
                  <a:rPr lang="zh-CN" altLang="en-US" dirty="0">
                    <a:solidFill>
                      <a:schemeClr val="tx1"/>
                    </a:solidFill>
                    <a:latin typeface="Cambria Math" panose="02040503050406030204" charset="0"/>
                    <a:cs typeface="Cambria Math" panose="02040503050406030204" charset="0"/>
                  </a:rPr>
                  <a:t>似然函数</a:t>
                </a:r>
                <a:endParaRPr lang="zh-CN" altLang="en-US" dirty="0">
                  <a:solidFill>
                    <a:schemeClr val="tx1"/>
                  </a:solidFill>
                  <a:latin typeface="Cambria Math" panose="02040503050406030204" charset="0"/>
                  <a:cs typeface="Cambria Math" panose="02040503050406030204" charset="0"/>
                </a:endParaRPr>
              </a:p>
              <a:p>
                <a:pPr marL="0" indent="0">
                  <a:buNone/>
                </a:pPr>
                <a:endParaRPr lang="zh-CN" altLang="en-US" dirty="0">
                  <a:solidFill>
                    <a:schemeClr val="tx1"/>
                  </a:solidFill>
                  <a:latin typeface="Cambria Math" panose="02040503050406030204" charset="0"/>
                  <a:cs typeface="Cambria Math" panose="02040503050406030204" charset="0"/>
                </a:endParaRPr>
              </a:p>
              <a:p>
                <a:pPr marL="0" indent="0">
                  <a:buNone/>
                </a:pPr>
                <a:endParaRPr lang="zh-CN" altLang="en-US" dirty="0">
                  <a:solidFill>
                    <a:schemeClr val="tx1"/>
                  </a:solidFill>
                  <a:latin typeface="Cambria Math" panose="02040503050406030204" charset="0"/>
                  <a:cs typeface="Cambria Math" panose="02040503050406030204" charset="0"/>
                </a:endParaRPr>
              </a:p>
              <a:p>
                <a:pPr marL="0" indent="0">
                  <a:buNone/>
                </a:pPr>
                <a:endParaRPr lang="zh-CN" altLang="en-US" dirty="0">
                  <a:solidFill>
                    <a:schemeClr val="tx1"/>
                  </a:solidFill>
                  <a:latin typeface="Cambria Math" panose="02040503050406030204" charset="0"/>
                  <a:cs typeface="Cambria Math" panose="02040503050406030204" charset="0"/>
                </a:endParaRPr>
              </a:p>
              <a:p>
                <a:pPr marL="0" indent="0">
                  <a:buNone/>
                </a:pPr>
                <a:endParaRPr lang="zh-CN" altLang="en-US" dirty="0">
                  <a:solidFill>
                    <a:schemeClr val="tx1"/>
                  </a:solidFill>
                  <a:latin typeface="Cambria Math" panose="02040503050406030204" charset="0"/>
                  <a:cs typeface="Cambria Math" panose="02040503050406030204" charset="0"/>
                </a:endParaRPr>
              </a:p>
              <a:p>
                <a:pPr marL="0" indent="0">
                  <a:buNone/>
                </a:pPr>
                <a:endParaRPr lang="zh-CN" altLang="en-US" dirty="0">
                  <a:solidFill>
                    <a:schemeClr val="tx1"/>
                  </a:solidFill>
                  <a:latin typeface="Cambria Math" panose="02040503050406030204" charset="0"/>
                  <a:cs typeface="Cambria Math" panose="02040503050406030204" charset="0"/>
                </a:endParaRPr>
              </a:p>
              <a:p>
                <a:pPr marL="0" indent="0">
                  <a:buNone/>
                </a:pPr>
                <a:endParaRPr lang="zh-CN" altLang="en-US" dirty="0">
                  <a:solidFill>
                    <a:schemeClr val="tx1"/>
                  </a:solidFill>
                  <a:latin typeface="Cambria Math" panose="02040503050406030204" charset="0"/>
                  <a:cs typeface="Cambria Math" panose="02040503050406030204" charset="0"/>
                </a:endParaRPr>
              </a:p>
              <a:p>
                <a:pPr marL="0" indent="0">
                  <a:buNone/>
                </a:pPr>
                <a:endParaRPr lang="zh-CN" altLang="en-US" dirty="0">
                  <a:solidFill>
                    <a:schemeClr val="tx1"/>
                  </a:solidFill>
                  <a:latin typeface="Cambria Math" panose="02040503050406030204" charset="0"/>
                  <a:cs typeface="Cambria Math" panose="02040503050406030204" charset="0"/>
                </a:endParaRPr>
              </a:p>
              <a:p>
                <a:pPr marL="0" indent="0">
                  <a:buNone/>
                </a:pPr>
                <a:r>
                  <a:rPr lang="en-US" altLang="zh-CN" dirty="0">
                    <a:solidFill>
                      <a:schemeClr val="tx1"/>
                    </a:solidFill>
                    <a:latin typeface="Cambria Math" panose="02040503050406030204" charset="0"/>
                    <a:cs typeface="Cambria Math" panose="02040503050406030204" charset="0"/>
                  </a:rPr>
                  <a:t>3 </a:t>
                </a:r>
                <a:r>
                  <a:rPr lang="zh-CN" altLang="en-US" dirty="0">
                    <a:solidFill>
                      <a:schemeClr val="tx1"/>
                    </a:solidFill>
                    <a:latin typeface="Cambria Math" panose="02040503050406030204" charset="0"/>
                    <a:cs typeface="Cambria Math" panose="02040503050406030204" charset="0"/>
                  </a:rPr>
                  <a:t>车辆</a:t>
                </a:r>
                <a:r>
                  <a:rPr lang="en-US" altLang="zh-CN" dirty="0">
                    <a:solidFill>
                      <a:schemeClr val="tx1"/>
                    </a:solidFill>
                    <a:latin typeface="Cambria Math" panose="02040503050406030204" charset="0"/>
                    <a:cs typeface="Cambria Math" panose="02040503050406030204" charset="0"/>
                  </a:rPr>
                  <a:t>j</a:t>
                </a:r>
                <a:r>
                  <a:rPr lang="zh-CN" altLang="en-US" dirty="0">
                    <a:solidFill>
                      <a:schemeClr val="tx1"/>
                    </a:solidFill>
                    <a:latin typeface="Cambria Math" panose="02040503050406030204" charset="0"/>
                    <a:cs typeface="Cambria Math" panose="02040503050406030204" charset="0"/>
                  </a:rPr>
                  <a:t>对自车不同状态的概率：</a:t>
                </a:r>
                <a:endParaRPr lang="zh-CN" altLang="en-US" dirty="0">
                  <a:solidFill>
                    <a:schemeClr val="tx1"/>
                  </a:solidFill>
                  <a:latin typeface="Cambria Math" panose="02040503050406030204" charset="0"/>
                  <a:cs typeface="Cambria Math" panose="02040503050406030204" charset="0"/>
                </a:endParaRPr>
              </a:p>
              <a:p>
                <a:pPr marL="0" indent="0">
                  <a:buNone/>
                </a:pP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𝑠</m:t>
                    </m:r>
                    <m:r>
                      <a:rPr lang="en-US" altLang="zh-CN" i="1" dirty="0">
                        <a:solidFill>
                          <a:schemeClr val="tx1"/>
                        </a:solidFill>
                        <a:latin typeface="Cambria Math" panose="02040503050406030204" charset="0"/>
                        <a:cs typeface="Cambria Math" panose="02040503050406030204" charset="0"/>
                      </a:rPr>
                      <m:t>|</m:t>
                    </m:r>
                    <m:acc>
                      <m:accPr>
                        <m:ctrlPr>
                          <a:rPr lang="en-US" altLang="zh-CN" i="1" dirty="0">
                            <a:solidFill>
                              <a:schemeClr val="tx1"/>
                            </a:solidFill>
                            <a:latin typeface="Cambria Math" panose="02040503050406030204" charset="0"/>
                            <a:cs typeface="Cambria Math" panose="02040503050406030204" charset="0"/>
                          </a:rPr>
                        </m:ctrlPr>
                      </m:acc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𝑑</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e>
                    </m:acc>
                    <m:r>
                      <a:rPr lang="en-US" altLang="zh-CN" i="1" dirty="0">
                        <a:solidFill>
                          <a:schemeClr val="tx1"/>
                        </a:solidFill>
                        <a:latin typeface="Cambria Math" panose="02040503050406030204" charset="0"/>
                        <a:cs typeface="Cambria Math" panose="02040503050406030204" charset="0"/>
                      </a:rPr>
                      <m:t>)=</m:t>
                    </m:r>
                    <m:f>
                      <m:fPr>
                        <m:ctrlPr>
                          <a:rPr lang="en-US" altLang="zh-CN" i="1" dirty="0">
                            <a:solidFill>
                              <a:schemeClr val="tx1"/>
                            </a:solidFill>
                            <a:latin typeface="Cambria Math" panose="02040503050406030204" charset="0"/>
                            <a:cs typeface="Cambria Math" panose="02040503050406030204" charset="0"/>
                          </a:rPr>
                        </m:ctrlPr>
                      </m:fPr>
                      <m:num>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acc>
                          <m:accPr>
                            <m:ctrlPr>
                              <a:rPr lang="en-US" altLang="zh-CN" i="1" dirty="0">
                                <a:solidFill>
                                  <a:schemeClr val="tx1"/>
                                </a:solidFill>
                                <a:latin typeface="Cambria Math" panose="02040503050406030204" charset="0"/>
                                <a:cs typeface="Cambria Math" panose="02040503050406030204" charset="0"/>
                              </a:rPr>
                            </m:ctrlPr>
                          </m:acc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𝑑</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e>
                        </m:acc>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𝑠</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𝑠</m:t>
                        </m:r>
                        <m:r>
                          <a:rPr lang="en-US" altLang="zh-CN" i="1" dirty="0">
                            <a:solidFill>
                              <a:schemeClr val="tx1"/>
                            </a:solidFill>
                            <a:latin typeface="Cambria Math" panose="02040503050406030204" charset="0"/>
                            <a:cs typeface="Cambria Math" panose="02040503050406030204" charset="0"/>
                          </a:rPr>
                          <m:t>)</m:t>
                        </m:r>
                      </m:num>
                      <m:den>
                        <m:nary>
                          <m:naryPr>
                            <m:chr m:val="∑"/>
                            <m:limLoc m:val="subSup"/>
                            <m:supHide m:val="on"/>
                            <m:ctrlPr>
                              <a:rPr lang="en-US" altLang="zh-CN" i="1" dirty="0">
                                <a:solidFill>
                                  <a:schemeClr val="tx1"/>
                                </a:solidFill>
                                <a:latin typeface="Cambria Math" panose="02040503050406030204" charset="0"/>
                                <a:cs typeface="Cambria Math" panose="02040503050406030204" charset="0"/>
                              </a:rPr>
                            </m:ctrlPr>
                          </m:naryPr>
                          <m:sub>
                            <m:r>
                              <a:rPr lang="en-US" altLang="zh-CN" i="1" dirty="0">
                                <a:solidFill>
                                  <a:schemeClr val="tx1"/>
                                </a:solidFill>
                                <a:latin typeface="Cambria Math" panose="02040503050406030204" charset="0"/>
                                <a:cs typeface="Cambria Math" panose="02040503050406030204" charset="0"/>
                              </a:rPr>
                              <m:t>𝑚</m:t>
                            </m:r>
                          </m:sub>
                          <m:sup/>
                          <m:e>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acc>
                              <m:accPr>
                                <m:ctrlPr>
                                  <a:rPr lang="en-US" altLang="zh-CN" i="1" dirty="0">
                                    <a:solidFill>
                                      <a:schemeClr val="tx1"/>
                                    </a:solidFill>
                                    <a:latin typeface="Cambria Math" panose="02040503050406030204" charset="0"/>
                                    <a:cs typeface="Cambria Math" panose="02040503050406030204" charset="0"/>
                                  </a:rPr>
                                </m:ctrlPr>
                              </m:acc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𝑑</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e>
                            </m:acc>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𝑚</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𝑚</m:t>
                            </m:r>
                            <m:r>
                              <a:rPr lang="en-US" altLang="zh-CN" i="1" dirty="0">
                                <a:solidFill>
                                  <a:schemeClr val="tx1"/>
                                </a:solidFill>
                                <a:latin typeface="Cambria Math" panose="02040503050406030204" charset="0"/>
                                <a:cs typeface="Cambria Math" panose="02040503050406030204" charset="0"/>
                              </a:rPr>
                              <m:t>)</m:t>
                            </m:r>
                          </m:e>
                        </m:nary>
                      </m:den>
                    </m:f>
                    <m:r>
                      <a:rPr lang="en-US" altLang="zh-CN" i="1" dirty="0">
                        <a:solidFill>
                          <a:schemeClr val="tx1"/>
                        </a:solidFill>
                        <a:latin typeface="Cambria Math" panose="02040503050406030204" charset="0"/>
                        <a:cs typeface="Cambria Math" panose="02040503050406030204" charset="0"/>
                      </a:rPr>
                      <m:t>=</m:t>
                    </m:r>
                    <m:f>
                      <m:fPr>
                        <m:ctrlPr>
                          <a:rPr lang="en-US" altLang="zh-CN" i="1" dirty="0">
                            <a:solidFill>
                              <a:schemeClr val="tx1"/>
                            </a:solidFill>
                            <a:latin typeface="Cambria Math" panose="02040503050406030204" charset="0"/>
                            <a:cs typeface="Cambria Math" panose="02040503050406030204" charset="0"/>
                          </a:rPr>
                        </m:ctrlPr>
                      </m:fPr>
                      <m:num>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acc>
                          <m:accPr>
                            <m:ctrlPr>
                              <a:rPr lang="en-US" altLang="zh-CN" i="1" dirty="0">
                                <a:solidFill>
                                  <a:schemeClr val="tx1"/>
                                </a:solidFill>
                                <a:latin typeface="Cambria Math" panose="02040503050406030204" charset="0"/>
                                <a:cs typeface="Cambria Math" panose="02040503050406030204" charset="0"/>
                              </a:rPr>
                            </m:ctrlPr>
                          </m:acc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e>
                        </m:acc>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𝑠</m:t>
                        </m:r>
                        <m:r>
                          <a:rPr lang="en-US" altLang="zh-CN" i="1" dirty="0">
                            <a:solidFill>
                              <a:schemeClr val="tx1"/>
                            </a:solidFill>
                            <a:latin typeface="Cambria Math" panose="02040503050406030204" charset="0"/>
                            <a:cs typeface="Cambria Math" panose="02040503050406030204" charset="0"/>
                          </a:rPr>
                          <m:t>)</m:t>
                        </m:r>
                      </m:num>
                      <m:den>
                        <m:nary>
                          <m:naryPr>
                            <m:chr m:val="∑"/>
                            <m:limLoc m:val="undOvr"/>
                            <m:ctrlPr>
                              <a:rPr lang="en-US" altLang="zh-CN" i="1" dirty="0">
                                <a:solidFill>
                                  <a:schemeClr val="tx1"/>
                                </a:solidFill>
                                <a:latin typeface="Cambria Math" panose="02040503050406030204" charset="0"/>
                                <a:cs typeface="Cambria Math" panose="02040503050406030204" charset="0"/>
                              </a:rPr>
                            </m:ctrlPr>
                          </m:naryPr>
                          <m:sub>
                            <m:r>
                              <a:rPr lang="en-US" altLang="zh-CN" i="1" dirty="0">
                                <a:solidFill>
                                  <a:schemeClr val="tx1"/>
                                </a:solidFill>
                                <a:latin typeface="Cambria Math" panose="02040503050406030204" charset="0"/>
                                <a:cs typeface="Cambria Math" panose="02040503050406030204" charset="0"/>
                              </a:rPr>
                              <m:t>𝑚</m:t>
                            </m:r>
                          </m:sub>
                          <m:sup>
                            <m:r>
                              <a:rPr lang="en-US" altLang="zh-CN" i="1" dirty="0">
                                <a:solidFill>
                                  <a:schemeClr val="tx1"/>
                                </a:solidFill>
                                <a:latin typeface="Cambria Math" panose="02040503050406030204" charset="0"/>
                                <a:cs typeface="Cambria Math" panose="02040503050406030204" charset="0"/>
                              </a:rPr>
                              <m:t> </m:t>
                            </m:r>
                          </m:sup>
                          <m:e>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acc>
                              <m:accPr>
                                <m:ctrlPr>
                                  <a:rPr lang="en-US" altLang="zh-CN" i="1" dirty="0">
                                    <a:solidFill>
                                      <a:schemeClr val="tx1"/>
                                    </a:solidFill>
                                    <a:latin typeface="Cambria Math" panose="02040503050406030204" charset="0"/>
                                    <a:cs typeface="Cambria Math" panose="02040503050406030204" charset="0"/>
                                  </a:rPr>
                                </m:ctrlPr>
                              </m:acc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e>
                            </m:acc>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𝑚</m:t>
                            </m:r>
                            <m:r>
                              <a:rPr lang="en-US" altLang="zh-CN" i="1" dirty="0">
                                <a:solidFill>
                                  <a:schemeClr val="tx1"/>
                                </a:solidFill>
                                <a:latin typeface="Cambria Math" panose="02040503050406030204" charset="0"/>
                                <a:cs typeface="Cambria Math" panose="02040503050406030204" charset="0"/>
                              </a:rPr>
                              <m:t>)</m:t>
                            </m:r>
                          </m:e>
                        </m:nary>
                      </m:den>
                    </m:f>
                  </m:oMath>
                </a14:m>
                <a:endParaRPr lang="zh-CN" altLang="en-US" dirty="0">
                  <a:solidFill>
                    <a:schemeClr val="tx1"/>
                  </a:solidFill>
                  <a:latin typeface="Cambria Math" panose="02040503050406030204" charset="0"/>
                  <a:cs typeface="Cambria Math" panose="02040503050406030204" charset="0"/>
                </a:endParaRPr>
              </a:p>
            </p:txBody>
          </p:sp>
        </mc:Choice>
        <mc:Fallback>
          <p:sp>
            <p:nvSpPr>
              <p:cNvPr id="2" name="内容占位符 1"/>
              <p:cNvSpPr>
                <a:spLocks noRot="1" noChangeAspect="1" noMove="1" noResize="1" noEditPoints="1" noAdjustHandles="1" noChangeArrowheads="1" noChangeShapeType="1" noTextEdit="1"/>
              </p:cNvSpPr>
              <p:nvPr>
                <p:ph idx="1"/>
                <p:custDataLst>
                  <p:tags r:id="rId2"/>
                </p:custDataLst>
              </p:nvPr>
            </p:nvSpPr>
            <p:spPr>
              <a:xfrm>
                <a:off x="608330" y="969645"/>
                <a:ext cx="10968990" cy="5888355"/>
              </a:xfrm>
              <a:blipFill rotWithShape="1">
                <a:blip r:embed="rId3"/>
                <a:stretch>
                  <a:fillRect/>
                </a:stretch>
              </a:blipFill>
            </p:spPr>
            <p:txBody>
              <a:bodyPr/>
              <a:lstStyle/>
              <a:p>
                <a:r>
                  <a:rPr lang="zh-CN" altLang="en-US">
                    <a:noFill/>
                  </a:rPr>
                  <a:t> </a:t>
                </a:r>
              </a:p>
            </p:txBody>
          </p:sp>
        </mc:Fallback>
      </mc:AlternateContent>
      <p:sp>
        <p:nvSpPr>
          <p:cNvPr id="3" name="标题 2"/>
          <p:cNvSpPr>
            <a:spLocks noGrp="1"/>
          </p:cNvSpPr>
          <p:nvPr>
            <p:custDataLst>
              <p:tags r:id="rId4"/>
            </p:custDataLst>
          </p:nvPr>
        </p:nvSpPr>
        <p:spPr>
          <a:xfrm>
            <a:off x="608400" y="264865"/>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latin typeface="华文新魏" panose="02010800040101010101" charset="-122"/>
                <a:ea typeface="华文新魏" panose="02010800040101010101" charset="-122"/>
              </a:rPr>
              <a:t>车道状态节点（他车对自车的状态）</a:t>
            </a:r>
            <a:endParaRPr lang="zh-CN" altLang="en-US" sz="2800">
              <a:latin typeface="华文新魏" panose="02010800040101010101" charset="-122"/>
              <a:ea typeface="华文新魏" panose="02010800040101010101" charset="-122"/>
            </a:endParaRPr>
          </a:p>
        </p:txBody>
      </p:sp>
      <p:pic>
        <p:nvPicPr>
          <p:cNvPr id="7" name="图片 6"/>
          <p:cNvPicPr>
            <a:picLocks noChangeAspect="1"/>
          </p:cNvPicPr>
          <p:nvPr/>
        </p:nvPicPr>
        <p:blipFill>
          <a:blip r:embed="rId5"/>
          <a:srcRect r="830"/>
          <a:stretch>
            <a:fillRect/>
          </a:stretch>
        </p:blipFill>
        <p:spPr>
          <a:xfrm>
            <a:off x="1205865" y="2470785"/>
            <a:ext cx="3110865" cy="2577465"/>
          </a:xfrm>
          <a:prstGeom prst="rect">
            <a:avLst/>
          </a:prstGeom>
        </p:spPr>
      </p:pic>
      <p:sp>
        <p:nvSpPr>
          <p:cNvPr id="8" name="文本框 7"/>
          <p:cNvSpPr txBox="1"/>
          <p:nvPr/>
        </p:nvSpPr>
        <p:spPr>
          <a:xfrm>
            <a:off x="1351915" y="3084830"/>
            <a:ext cx="863600" cy="245110"/>
          </a:xfrm>
          <a:prstGeom prst="rect">
            <a:avLst/>
          </a:prstGeom>
          <a:noFill/>
        </p:spPr>
        <p:txBody>
          <a:bodyPr wrap="square" rtlCol="0">
            <a:spAutoFit/>
          </a:bodyPr>
          <a:p>
            <a:r>
              <a:rPr lang="en-US" altLang="zh-CN" sz="1000"/>
              <a:t>Dangerous</a:t>
            </a:r>
            <a:endParaRPr lang="en-US" altLang="zh-CN" sz="1000"/>
          </a:p>
        </p:txBody>
      </p:sp>
      <p:sp>
        <p:nvSpPr>
          <p:cNvPr id="9" name="文本框 8"/>
          <p:cNvSpPr txBox="1"/>
          <p:nvPr/>
        </p:nvSpPr>
        <p:spPr>
          <a:xfrm>
            <a:off x="1351915" y="3924935"/>
            <a:ext cx="863600" cy="245110"/>
          </a:xfrm>
          <a:prstGeom prst="rect">
            <a:avLst/>
          </a:prstGeom>
          <a:noFill/>
        </p:spPr>
        <p:txBody>
          <a:bodyPr wrap="square" rtlCol="0">
            <a:spAutoFit/>
          </a:bodyPr>
          <a:p>
            <a:r>
              <a:rPr lang="en-US" altLang="zh-CN" sz="1000"/>
              <a:t>Occupied</a:t>
            </a:r>
            <a:endParaRPr lang="en-US" altLang="zh-CN" sz="1000"/>
          </a:p>
        </p:txBody>
      </p:sp>
      <p:sp>
        <p:nvSpPr>
          <p:cNvPr id="10" name="文本框 9"/>
          <p:cNvSpPr txBox="1"/>
          <p:nvPr/>
        </p:nvSpPr>
        <p:spPr>
          <a:xfrm>
            <a:off x="1549400" y="4862195"/>
            <a:ext cx="863600" cy="245110"/>
          </a:xfrm>
          <a:prstGeom prst="rect">
            <a:avLst/>
          </a:prstGeom>
          <a:noFill/>
        </p:spPr>
        <p:txBody>
          <a:bodyPr wrap="square" rtlCol="0">
            <a:spAutoFit/>
          </a:bodyPr>
          <a:p>
            <a:r>
              <a:rPr lang="en-US" altLang="zh-CN" sz="1000"/>
              <a:t>Free</a:t>
            </a:r>
            <a:endParaRPr lang="en-US" altLang="zh-CN" sz="1000"/>
          </a:p>
        </p:txBody>
      </p:sp>
      <p:cxnSp>
        <p:nvCxnSpPr>
          <p:cNvPr id="11" name="直接连接符 10"/>
          <p:cNvCxnSpPr/>
          <p:nvPr/>
        </p:nvCxnSpPr>
        <p:spPr>
          <a:xfrm flipV="1">
            <a:off x="4157980" y="4291330"/>
            <a:ext cx="7880350" cy="8890"/>
          </a:xfrm>
          <a:prstGeom prst="line">
            <a:avLst/>
          </a:prstGeom>
        </p:spPr>
        <p:style>
          <a:lnRef idx="3">
            <a:schemeClr val="dk1"/>
          </a:lnRef>
          <a:fillRef idx="0">
            <a:schemeClr val="dk1"/>
          </a:fillRef>
          <a:effectRef idx="2">
            <a:schemeClr val="dk1"/>
          </a:effectRef>
          <a:fontRef idx="minor">
            <a:schemeClr val="tx1"/>
          </a:fontRef>
        </p:style>
      </p:cxnSp>
      <p:cxnSp>
        <p:nvCxnSpPr>
          <p:cNvPr id="12" name="直接连接符 11"/>
          <p:cNvCxnSpPr/>
          <p:nvPr/>
        </p:nvCxnSpPr>
        <p:spPr>
          <a:xfrm flipV="1">
            <a:off x="6761480" y="4236085"/>
            <a:ext cx="0" cy="120015"/>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p:cNvCxnSpPr/>
          <p:nvPr/>
        </p:nvCxnSpPr>
        <p:spPr>
          <a:xfrm flipV="1">
            <a:off x="9105900" y="4236085"/>
            <a:ext cx="0" cy="12001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4" name="文本框 13"/>
              <p:cNvSpPr txBox="1"/>
              <p:nvPr/>
            </p:nvSpPr>
            <p:spPr>
              <a:xfrm>
                <a:off x="6383655" y="4411980"/>
                <a:ext cx="756285" cy="36830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𝑑</m:t>
                          </m:r>
                        </m:e>
                        <m:sub>
                          <m:r>
                            <a:rPr lang="en-US" altLang="zh-CN" i="1">
                              <a:latin typeface="Cambria Math" panose="02040503050406030204" charset="0"/>
                              <a:cs typeface="Cambria Math" panose="02040503050406030204" charset="0"/>
                            </a:rPr>
                            <m:t>𝑜𝑐𝑐</m:t>
                          </m:r>
                        </m:sub>
                      </m:sSub>
                    </m:oMath>
                  </m:oMathPara>
                </a14:m>
                <a:endParaRPr lang="zh-CN" altLang="en-US"/>
              </a:p>
            </p:txBody>
          </p:sp>
        </mc:Choice>
        <mc:Fallback>
          <p:sp>
            <p:nvSpPr>
              <p:cNvPr id="14" name="文本框 13"/>
              <p:cNvSpPr txBox="1">
                <a:spLocks noRot="1" noChangeAspect="1" noMove="1" noResize="1" noEditPoints="1" noAdjustHandles="1" noChangeArrowheads="1" noChangeShapeType="1" noTextEdit="1"/>
              </p:cNvSpPr>
              <p:nvPr/>
            </p:nvSpPr>
            <p:spPr>
              <a:xfrm>
                <a:off x="6383655" y="4411980"/>
                <a:ext cx="756285" cy="368300"/>
              </a:xfrm>
              <a:prstGeom prst="rect">
                <a:avLst/>
              </a:prstGeom>
              <a:blipFill rotWithShape="1">
                <a:blip r:embed="rId6"/>
                <a:stretch>
                  <a:fillRect/>
                </a:stretch>
              </a:blipFill>
            </p:spPr>
            <p:txBody>
              <a:bodyPr/>
              <a:lstStyle/>
              <a:p>
                <a:r>
                  <a:rPr lang="zh-CN" altLang="en-US">
                    <a:noFill/>
                  </a:rPr>
                  <a:t> </a:t>
                </a:r>
              </a:p>
            </p:txBody>
          </p:sp>
        </mc:Fallback>
      </mc:AlternateContent>
      <p:cxnSp>
        <p:nvCxnSpPr>
          <p:cNvPr id="16" name="直接连接符 15"/>
          <p:cNvCxnSpPr/>
          <p:nvPr/>
        </p:nvCxnSpPr>
        <p:spPr>
          <a:xfrm flipV="1">
            <a:off x="6753225" y="3208655"/>
            <a:ext cx="8255" cy="9798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9097645" y="3208655"/>
            <a:ext cx="8255" cy="9798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742430" y="3207385"/>
            <a:ext cx="235839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任意多边形 18"/>
          <p:cNvSpPr/>
          <p:nvPr/>
        </p:nvSpPr>
        <p:spPr>
          <a:xfrm>
            <a:off x="4154805" y="3197860"/>
            <a:ext cx="2597150" cy="1054735"/>
          </a:xfrm>
          <a:custGeom>
            <a:avLst/>
            <a:gdLst>
              <a:gd name="connisteX0" fmla="*/ 2597150 w 2597150"/>
              <a:gd name="connsiteY0" fmla="*/ 9751 h 1054961"/>
              <a:gd name="connisteX1" fmla="*/ 2425065 w 2597150"/>
              <a:gd name="connsiteY1" fmla="*/ 9751 h 1054961"/>
              <a:gd name="connisteX2" fmla="*/ 2271395 w 2597150"/>
              <a:gd name="connsiteY2" fmla="*/ 115161 h 1054961"/>
              <a:gd name="connisteX3" fmla="*/ 2214245 w 2597150"/>
              <a:gd name="connsiteY3" fmla="*/ 201521 h 1054961"/>
              <a:gd name="connisteX4" fmla="*/ 2165985 w 2597150"/>
              <a:gd name="connsiteY4" fmla="*/ 325981 h 1054961"/>
              <a:gd name="connisteX5" fmla="*/ 2118360 w 2597150"/>
              <a:gd name="connsiteY5" fmla="*/ 479651 h 1054961"/>
              <a:gd name="connisteX6" fmla="*/ 2060575 w 2597150"/>
              <a:gd name="connsiteY6" fmla="*/ 613636 h 1054961"/>
              <a:gd name="connisteX7" fmla="*/ 1983740 w 2597150"/>
              <a:gd name="connsiteY7" fmla="*/ 719046 h 1054961"/>
              <a:gd name="connisteX8" fmla="*/ 1840230 w 2597150"/>
              <a:gd name="connsiteY8" fmla="*/ 833981 h 1054961"/>
              <a:gd name="connisteX9" fmla="*/ 1610360 w 2597150"/>
              <a:gd name="connsiteY9" fmla="*/ 891766 h 1054961"/>
              <a:gd name="connisteX10" fmla="*/ 1447165 w 2597150"/>
              <a:gd name="connsiteY10" fmla="*/ 910816 h 1054961"/>
              <a:gd name="connisteX11" fmla="*/ 1245870 w 2597150"/>
              <a:gd name="connsiteY11" fmla="*/ 949551 h 1054961"/>
              <a:gd name="connisteX12" fmla="*/ 996950 w 2597150"/>
              <a:gd name="connsiteY12" fmla="*/ 987651 h 1054961"/>
              <a:gd name="connisteX13" fmla="*/ 718820 w 2597150"/>
              <a:gd name="connsiteY13" fmla="*/ 997176 h 1054961"/>
              <a:gd name="connisteX14" fmla="*/ 498475 w 2597150"/>
              <a:gd name="connsiteY14" fmla="*/ 1006701 h 1054961"/>
              <a:gd name="connisteX15" fmla="*/ 267970 w 2597150"/>
              <a:gd name="connsiteY15" fmla="*/ 1016226 h 1054961"/>
              <a:gd name="connisteX16" fmla="*/ 0 w 2597150"/>
              <a:gd name="connsiteY16" fmla="*/ 1054961 h 105496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Lst>
            <a:rect l="l" t="t" r="r" b="b"/>
            <a:pathLst>
              <a:path w="2597150" h="1054961">
                <a:moveTo>
                  <a:pt x="2597150" y="9751"/>
                </a:moveTo>
                <a:cubicBezTo>
                  <a:pt x="2566035" y="7846"/>
                  <a:pt x="2490470" y="-11204"/>
                  <a:pt x="2425065" y="9751"/>
                </a:cubicBezTo>
                <a:cubicBezTo>
                  <a:pt x="2359660" y="30706"/>
                  <a:pt x="2313305" y="77061"/>
                  <a:pt x="2271395" y="115161"/>
                </a:cubicBezTo>
                <a:cubicBezTo>
                  <a:pt x="2229485" y="153261"/>
                  <a:pt x="2235200" y="159611"/>
                  <a:pt x="2214245" y="201521"/>
                </a:cubicBezTo>
                <a:cubicBezTo>
                  <a:pt x="2193290" y="243431"/>
                  <a:pt x="2185035" y="270101"/>
                  <a:pt x="2165985" y="325981"/>
                </a:cubicBezTo>
                <a:cubicBezTo>
                  <a:pt x="2146935" y="381861"/>
                  <a:pt x="2139315" y="421866"/>
                  <a:pt x="2118360" y="479651"/>
                </a:cubicBezTo>
                <a:cubicBezTo>
                  <a:pt x="2097405" y="537436"/>
                  <a:pt x="2087245" y="566011"/>
                  <a:pt x="2060575" y="613636"/>
                </a:cubicBezTo>
                <a:cubicBezTo>
                  <a:pt x="2033905" y="661261"/>
                  <a:pt x="2027555" y="675231"/>
                  <a:pt x="1983740" y="719046"/>
                </a:cubicBezTo>
                <a:cubicBezTo>
                  <a:pt x="1939925" y="762861"/>
                  <a:pt x="1915160" y="799691"/>
                  <a:pt x="1840230" y="833981"/>
                </a:cubicBezTo>
                <a:cubicBezTo>
                  <a:pt x="1765300" y="868271"/>
                  <a:pt x="1689100" y="876526"/>
                  <a:pt x="1610360" y="891766"/>
                </a:cubicBezTo>
                <a:cubicBezTo>
                  <a:pt x="1531620" y="907006"/>
                  <a:pt x="1520190" y="899386"/>
                  <a:pt x="1447165" y="910816"/>
                </a:cubicBezTo>
                <a:cubicBezTo>
                  <a:pt x="1374140" y="922246"/>
                  <a:pt x="1336040" y="934311"/>
                  <a:pt x="1245870" y="949551"/>
                </a:cubicBezTo>
                <a:cubicBezTo>
                  <a:pt x="1155700" y="964791"/>
                  <a:pt x="1102360" y="978126"/>
                  <a:pt x="996950" y="987651"/>
                </a:cubicBezTo>
                <a:cubicBezTo>
                  <a:pt x="891540" y="997176"/>
                  <a:pt x="818515" y="993366"/>
                  <a:pt x="718820" y="997176"/>
                </a:cubicBezTo>
                <a:cubicBezTo>
                  <a:pt x="619125" y="1000986"/>
                  <a:pt x="588645" y="1002891"/>
                  <a:pt x="498475" y="1006701"/>
                </a:cubicBezTo>
                <a:cubicBezTo>
                  <a:pt x="408305" y="1010511"/>
                  <a:pt x="367665" y="1006701"/>
                  <a:pt x="267970" y="1016226"/>
                </a:cubicBezTo>
                <a:cubicBezTo>
                  <a:pt x="168275" y="1025751"/>
                  <a:pt x="48895" y="1047341"/>
                  <a:pt x="0" y="1054961"/>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任意多边形 19"/>
          <p:cNvSpPr/>
          <p:nvPr/>
        </p:nvSpPr>
        <p:spPr>
          <a:xfrm>
            <a:off x="9097645" y="3208655"/>
            <a:ext cx="2750820" cy="1010285"/>
          </a:xfrm>
          <a:custGeom>
            <a:avLst/>
            <a:gdLst>
              <a:gd name="connisteX0" fmla="*/ 0 w 2750820"/>
              <a:gd name="connsiteY0" fmla="*/ 3532 h 1010007"/>
              <a:gd name="connisteX1" fmla="*/ 191770 w 2750820"/>
              <a:gd name="connsiteY1" fmla="*/ 3532 h 1010007"/>
              <a:gd name="connisteX2" fmla="*/ 345440 w 2750820"/>
              <a:gd name="connsiteY2" fmla="*/ 42267 h 1010007"/>
              <a:gd name="connisteX3" fmla="*/ 488950 w 2750820"/>
              <a:gd name="connsiteY3" fmla="*/ 137517 h 1010007"/>
              <a:gd name="connisteX4" fmla="*/ 565785 w 2750820"/>
              <a:gd name="connsiteY4" fmla="*/ 319762 h 1010007"/>
              <a:gd name="connisteX5" fmla="*/ 613410 w 2750820"/>
              <a:gd name="connsiteY5" fmla="*/ 444222 h 1010007"/>
              <a:gd name="connisteX6" fmla="*/ 661670 w 2750820"/>
              <a:gd name="connsiteY6" fmla="*/ 530582 h 1010007"/>
              <a:gd name="connisteX7" fmla="*/ 795655 w 2750820"/>
              <a:gd name="connsiteY7" fmla="*/ 665202 h 1010007"/>
              <a:gd name="connisteX8" fmla="*/ 987425 w 2750820"/>
              <a:gd name="connsiteY8" fmla="*/ 750927 h 1010007"/>
              <a:gd name="connisteX9" fmla="*/ 1150620 w 2750820"/>
              <a:gd name="connsiteY9" fmla="*/ 818237 h 1010007"/>
              <a:gd name="connisteX10" fmla="*/ 1322705 w 2750820"/>
              <a:gd name="connsiteY10" fmla="*/ 846812 h 1010007"/>
              <a:gd name="connisteX11" fmla="*/ 1600835 w 2750820"/>
              <a:gd name="connsiteY11" fmla="*/ 895072 h 1010007"/>
              <a:gd name="connisteX12" fmla="*/ 1850390 w 2750820"/>
              <a:gd name="connsiteY12" fmla="*/ 933172 h 1010007"/>
              <a:gd name="connisteX13" fmla="*/ 2022475 w 2750820"/>
              <a:gd name="connsiteY13" fmla="*/ 952222 h 1010007"/>
              <a:gd name="connisteX14" fmla="*/ 2262505 w 2750820"/>
              <a:gd name="connsiteY14" fmla="*/ 971907 h 1010007"/>
              <a:gd name="connisteX15" fmla="*/ 2750820 w 2750820"/>
              <a:gd name="connsiteY15" fmla="*/ 1010007 h 101000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Lst>
            <a:rect l="l" t="t" r="r" b="b"/>
            <a:pathLst>
              <a:path w="2750820" h="1010007">
                <a:moveTo>
                  <a:pt x="0" y="3532"/>
                </a:moveTo>
                <a:cubicBezTo>
                  <a:pt x="35560" y="2897"/>
                  <a:pt x="122555" y="-4088"/>
                  <a:pt x="191770" y="3532"/>
                </a:cubicBezTo>
                <a:cubicBezTo>
                  <a:pt x="260985" y="11152"/>
                  <a:pt x="285750" y="15597"/>
                  <a:pt x="345440" y="42267"/>
                </a:cubicBezTo>
                <a:cubicBezTo>
                  <a:pt x="405130" y="68937"/>
                  <a:pt x="445135" y="82272"/>
                  <a:pt x="488950" y="137517"/>
                </a:cubicBezTo>
                <a:cubicBezTo>
                  <a:pt x="532765" y="192762"/>
                  <a:pt x="541020" y="258167"/>
                  <a:pt x="565785" y="319762"/>
                </a:cubicBezTo>
                <a:cubicBezTo>
                  <a:pt x="590550" y="381357"/>
                  <a:pt x="594360" y="402312"/>
                  <a:pt x="613410" y="444222"/>
                </a:cubicBezTo>
                <a:cubicBezTo>
                  <a:pt x="632460" y="486132"/>
                  <a:pt x="625475" y="486132"/>
                  <a:pt x="661670" y="530582"/>
                </a:cubicBezTo>
                <a:cubicBezTo>
                  <a:pt x="697865" y="575032"/>
                  <a:pt x="730250" y="621387"/>
                  <a:pt x="795655" y="665202"/>
                </a:cubicBezTo>
                <a:cubicBezTo>
                  <a:pt x="861060" y="709017"/>
                  <a:pt x="916305" y="720447"/>
                  <a:pt x="987425" y="750927"/>
                </a:cubicBezTo>
                <a:cubicBezTo>
                  <a:pt x="1058545" y="781407"/>
                  <a:pt x="1083310" y="799187"/>
                  <a:pt x="1150620" y="818237"/>
                </a:cubicBezTo>
                <a:cubicBezTo>
                  <a:pt x="1217930" y="837287"/>
                  <a:pt x="1232535" y="831572"/>
                  <a:pt x="1322705" y="846812"/>
                </a:cubicBezTo>
                <a:cubicBezTo>
                  <a:pt x="1412875" y="862052"/>
                  <a:pt x="1495425" y="877927"/>
                  <a:pt x="1600835" y="895072"/>
                </a:cubicBezTo>
                <a:cubicBezTo>
                  <a:pt x="1706245" y="912217"/>
                  <a:pt x="1765935" y="921742"/>
                  <a:pt x="1850390" y="933172"/>
                </a:cubicBezTo>
                <a:cubicBezTo>
                  <a:pt x="1934845" y="944602"/>
                  <a:pt x="1939925" y="944602"/>
                  <a:pt x="2022475" y="952222"/>
                </a:cubicBezTo>
                <a:cubicBezTo>
                  <a:pt x="2105025" y="959842"/>
                  <a:pt x="2117090" y="960477"/>
                  <a:pt x="2262505" y="971907"/>
                </a:cubicBezTo>
                <a:cubicBezTo>
                  <a:pt x="2407920" y="983337"/>
                  <a:pt x="2658110" y="1003022"/>
                  <a:pt x="2750820" y="101000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28" name="文本框 27"/>
              <p:cNvSpPr txBox="1"/>
              <p:nvPr/>
            </p:nvSpPr>
            <p:spPr>
              <a:xfrm>
                <a:off x="8822055" y="4411980"/>
                <a:ext cx="756285" cy="36830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𝑑</m:t>
                          </m:r>
                        </m:e>
                        <m:sub>
                          <m:r>
                            <a:rPr lang="en-US" altLang="zh-CN" i="1">
                              <a:latin typeface="Cambria Math" panose="02040503050406030204" charset="0"/>
                              <a:cs typeface="Cambria Math" panose="02040503050406030204" charset="0"/>
                            </a:rPr>
                            <m:t>𝑑𝑎𝑛</m:t>
                          </m:r>
                        </m:sub>
                      </m:sSub>
                    </m:oMath>
                  </m:oMathPara>
                </a14:m>
                <a:endParaRPr lang="zh-CN" altLang="en-US"/>
              </a:p>
            </p:txBody>
          </p:sp>
        </mc:Choice>
        <mc:Fallback>
          <p:sp>
            <p:nvSpPr>
              <p:cNvPr id="28" name="文本框 27"/>
              <p:cNvSpPr txBox="1">
                <a:spLocks noRot="1" noChangeAspect="1" noMove="1" noResize="1" noEditPoints="1" noAdjustHandles="1" noChangeArrowheads="1" noChangeShapeType="1" noTextEdit="1"/>
              </p:cNvSpPr>
              <p:nvPr/>
            </p:nvSpPr>
            <p:spPr>
              <a:xfrm>
                <a:off x="8822055" y="4411980"/>
                <a:ext cx="756285" cy="368300"/>
              </a:xfrm>
              <a:prstGeom prst="rect">
                <a:avLst/>
              </a:prstGeom>
              <a:blipFill rotWithShape="1">
                <a:blip r:embed="rId7"/>
                <a:stretch>
                  <a:fillRect/>
                </a:stretch>
              </a:blipFill>
            </p:spPr>
            <p:txBody>
              <a:bodyPr/>
              <a:lstStyle/>
              <a:p>
                <a:r>
                  <a:rPr lang="zh-CN" altLang="en-US">
                    <a:noFill/>
                  </a:rPr>
                  <a:t> </a:t>
                </a:r>
              </a:p>
            </p:txBody>
          </p:sp>
        </mc:Fallback>
      </mc:AlternateContent>
      <p:sp>
        <p:nvSpPr>
          <p:cNvPr id="29" name="文本框 28"/>
          <p:cNvSpPr txBox="1"/>
          <p:nvPr/>
        </p:nvSpPr>
        <p:spPr>
          <a:xfrm>
            <a:off x="7569835" y="2929890"/>
            <a:ext cx="962025" cy="275590"/>
          </a:xfrm>
          <a:prstGeom prst="rect">
            <a:avLst/>
          </a:prstGeom>
          <a:noFill/>
        </p:spPr>
        <p:txBody>
          <a:bodyPr wrap="square" rtlCol="0">
            <a:spAutoFit/>
          </a:bodyPr>
          <a:p>
            <a:r>
              <a:rPr lang="en-US" altLang="zh-CN" sz="1200">
                <a:solidFill>
                  <a:srgbClr val="FFC000"/>
                </a:solidFill>
              </a:rPr>
              <a:t>Occupied</a:t>
            </a:r>
            <a:endParaRPr lang="en-US" altLang="zh-CN" sz="1200">
              <a:solidFill>
                <a:srgbClr val="FFC000"/>
              </a:solidFill>
            </a:endParaRPr>
          </a:p>
        </p:txBody>
      </p:sp>
      <p:cxnSp>
        <p:nvCxnSpPr>
          <p:cNvPr id="30" name="直接连接符 29"/>
          <p:cNvCxnSpPr>
            <a:stCxn id="19" idx="0"/>
          </p:cNvCxnSpPr>
          <p:nvPr/>
        </p:nvCxnSpPr>
        <p:spPr>
          <a:xfrm flipH="1" flipV="1">
            <a:off x="4544695" y="3196590"/>
            <a:ext cx="2207260" cy="1079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1" name="任意多边形 30"/>
          <p:cNvSpPr/>
          <p:nvPr/>
        </p:nvSpPr>
        <p:spPr>
          <a:xfrm>
            <a:off x="6736080" y="3201035"/>
            <a:ext cx="3592195" cy="1043940"/>
          </a:xfrm>
          <a:custGeom>
            <a:avLst/>
            <a:gdLst>
              <a:gd name="connisteX0" fmla="*/ 0 w 3592195"/>
              <a:gd name="connsiteY0" fmla="*/ 4096 h 1044226"/>
              <a:gd name="connisteX1" fmla="*/ 146050 w 3592195"/>
              <a:gd name="connsiteY1" fmla="*/ 4096 h 1044226"/>
              <a:gd name="connisteX2" fmla="*/ 266065 w 3592195"/>
              <a:gd name="connsiteY2" fmla="*/ 47276 h 1044226"/>
              <a:gd name="connisteX3" fmla="*/ 343535 w 3592195"/>
              <a:gd name="connsiteY3" fmla="*/ 133001 h 1044226"/>
              <a:gd name="connisteX4" fmla="*/ 394970 w 3592195"/>
              <a:gd name="connsiteY4" fmla="*/ 219361 h 1044226"/>
              <a:gd name="connisteX5" fmla="*/ 438150 w 3592195"/>
              <a:gd name="connsiteY5" fmla="*/ 348266 h 1044226"/>
              <a:gd name="connisteX6" fmla="*/ 472440 w 3592195"/>
              <a:gd name="connsiteY6" fmla="*/ 433991 h 1044226"/>
              <a:gd name="connisteX7" fmla="*/ 498475 w 3592195"/>
              <a:gd name="connsiteY7" fmla="*/ 528606 h 1044226"/>
              <a:gd name="connisteX8" fmla="*/ 498475 w 3592195"/>
              <a:gd name="connsiteY8" fmla="*/ 562896 h 1044226"/>
              <a:gd name="connisteX9" fmla="*/ 567055 w 3592195"/>
              <a:gd name="connsiteY9" fmla="*/ 700691 h 1044226"/>
              <a:gd name="connisteX10" fmla="*/ 644525 w 3592195"/>
              <a:gd name="connsiteY10" fmla="*/ 760381 h 1044226"/>
              <a:gd name="connisteX11" fmla="*/ 773430 w 3592195"/>
              <a:gd name="connsiteY11" fmla="*/ 803561 h 1044226"/>
              <a:gd name="connisteX12" fmla="*/ 928370 w 3592195"/>
              <a:gd name="connsiteY12" fmla="*/ 854996 h 1044226"/>
              <a:gd name="connisteX13" fmla="*/ 1040130 w 3592195"/>
              <a:gd name="connsiteY13" fmla="*/ 881031 h 1044226"/>
              <a:gd name="connisteX14" fmla="*/ 1151255 w 3592195"/>
              <a:gd name="connsiteY14" fmla="*/ 898176 h 1044226"/>
              <a:gd name="connisteX15" fmla="*/ 1211580 w 3592195"/>
              <a:gd name="connsiteY15" fmla="*/ 915321 h 1044226"/>
              <a:gd name="connisteX16" fmla="*/ 1383665 w 3592195"/>
              <a:gd name="connsiteY16" fmla="*/ 932466 h 1044226"/>
              <a:gd name="connisteX17" fmla="*/ 1469390 w 3592195"/>
              <a:gd name="connsiteY17" fmla="*/ 941356 h 1044226"/>
              <a:gd name="connisteX18" fmla="*/ 1598295 w 3592195"/>
              <a:gd name="connsiteY18" fmla="*/ 958501 h 1044226"/>
              <a:gd name="connisteX19" fmla="*/ 1787525 w 3592195"/>
              <a:gd name="connsiteY19" fmla="*/ 1001046 h 1044226"/>
              <a:gd name="connisteX20" fmla="*/ 1976755 w 3592195"/>
              <a:gd name="connsiteY20" fmla="*/ 1018191 h 1044226"/>
              <a:gd name="connisteX21" fmla="*/ 2388870 w 3592195"/>
              <a:gd name="connsiteY21" fmla="*/ 1018191 h 1044226"/>
              <a:gd name="connisteX22" fmla="*/ 3592195 w 3592195"/>
              <a:gd name="connsiteY22" fmla="*/ 1044226 h 104422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Lst>
            <a:rect l="l" t="t" r="r" b="b"/>
            <a:pathLst>
              <a:path w="3592195" h="1044226">
                <a:moveTo>
                  <a:pt x="0" y="4096"/>
                </a:moveTo>
                <a:cubicBezTo>
                  <a:pt x="26670" y="3461"/>
                  <a:pt x="92710" y="-4794"/>
                  <a:pt x="146050" y="4096"/>
                </a:cubicBezTo>
                <a:cubicBezTo>
                  <a:pt x="199390" y="12986"/>
                  <a:pt x="226695" y="21241"/>
                  <a:pt x="266065" y="47276"/>
                </a:cubicBezTo>
                <a:cubicBezTo>
                  <a:pt x="305435" y="73311"/>
                  <a:pt x="317500" y="98711"/>
                  <a:pt x="343535" y="133001"/>
                </a:cubicBezTo>
                <a:cubicBezTo>
                  <a:pt x="369570" y="167291"/>
                  <a:pt x="375920" y="176181"/>
                  <a:pt x="394970" y="219361"/>
                </a:cubicBezTo>
                <a:cubicBezTo>
                  <a:pt x="414020" y="262541"/>
                  <a:pt x="422910" y="305086"/>
                  <a:pt x="438150" y="348266"/>
                </a:cubicBezTo>
                <a:cubicBezTo>
                  <a:pt x="453390" y="391446"/>
                  <a:pt x="460375" y="397796"/>
                  <a:pt x="472440" y="433991"/>
                </a:cubicBezTo>
                <a:cubicBezTo>
                  <a:pt x="484505" y="470186"/>
                  <a:pt x="493395" y="502571"/>
                  <a:pt x="498475" y="528606"/>
                </a:cubicBezTo>
                <a:cubicBezTo>
                  <a:pt x="503555" y="554641"/>
                  <a:pt x="484505" y="528606"/>
                  <a:pt x="498475" y="562896"/>
                </a:cubicBezTo>
                <a:cubicBezTo>
                  <a:pt x="512445" y="597186"/>
                  <a:pt x="537845" y="661321"/>
                  <a:pt x="567055" y="700691"/>
                </a:cubicBezTo>
                <a:cubicBezTo>
                  <a:pt x="596265" y="740061"/>
                  <a:pt x="603250" y="740061"/>
                  <a:pt x="644525" y="760381"/>
                </a:cubicBezTo>
                <a:cubicBezTo>
                  <a:pt x="685800" y="780701"/>
                  <a:pt x="716915" y="784511"/>
                  <a:pt x="773430" y="803561"/>
                </a:cubicBezTo>
                <a:cubicBezTo>
                  <a:pt x="829945" y="822611"/>
                  <a:pt x="875030" y="839756"/>
                  <a:pt x="928370" y="854996"/>
                </a:cubicBezTo>
                <a:cubicBezTo>
                  <a:pt x="981710" y="870236"/>
                  <a:pt x="995680" y="872141"/>
                  <a:pt x="1040130" y="881031"/>
                </a:cubicBezTo>
                <a:cubicBezTo>
                  <a:pt x="1084580" y="889921"/>
                  <a:pt x="1116965" y="891191"/>
                  <a:pt x="1151255" y="898176"/>
                </a:cubicBezTo>
                <a:cubicBezTo>
                  <a:pt x="1185545" y="905161"/>
                  <a:pt x="1165225" y="908336"/>
                  <a:pt x="1211580" y="915321"/>
                </a:cubicBezTo>
                <a:cubicBezTo>
                  <a:pt x="1257935" y="922306"/>
                  <a:pt x="1332230" y="927386"/>
                  <a:pt x="1383665" y="932466"/>
                </a:cubicBezTo>
                <a:cubicBezTo>
                  <a:pt x="1435100" y="937546"/>
                  <a:pt x="1426210" y="936276"/>
                  <a:pt x="1469390" y="941356"/>
                </a:cubicBezTo>
                <a:cubicBezTo>
                  <a:pt x="1512570" y="946436"/>
                  <a:pt x="1534795" y="946436"/>
                  <a:pt x="1598295" y="958501"/>
                </a:cubicBezTo>
                <a:cubicBezTo>
                  <a:pt x="1661795" y="970566"/>
                  <a:pt x="1711960" y="988981"/>
                  <a:pt x="1787525" y="1001046"/>
                </a:cubicBezTo>
                <a:cubicBezTo>
                  <a:pt x="1863090" y="1013111"/>
                  <a:pt x="1856740" y="1015016"/>
                  <a:pt x="1976755" y="1018191"/>
                </a:cubicBezTo>
                <a:cubicBezTo>
                  <a:pt x="2096770" y="1021366"/>
                  <a:pt x="2065655" y="1013111"/>
                  <a:pt x="2388870" y="1018191"/>
                </a:cubicBezTo>
                <a:cubicBezTo>
                  <a:pt x="2712085" y="1023271"/>
                  <a:pt x="3359785" y="1039146"/>
                  <a:pt x="3592195" y="1044226"/>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5166995" y="2933065"/>
            <a:ext cx="962025" cy="275590"/>
          </a:xfrm>
          <a:prstGeom prst="rect">
            <a:avLst/>
          </a:prstGeom>
          <a:noFill/>
        </p:spPr>
        <p:txBody>
          <a:bodyPr wrap="square" rtlCol="0">
            <a:spAutoFit/>
          </a:bodyPr>
          <a:p>
            <a:r>
              <a:rPr lang="en-US" altLang="zh-CN" sz="1200">
                <a:solidFill>
                  <a:srgbClr val="00B050"/>
                </a:solidFill>
              </a:rPr>
              <a:t>Free</a:t>
            </a:r>
            <a:endParaRPr lang="en-US" altLang="zh-CN" sz="1200">
              <a:solidFill>
                <a:srgbClr val="00B050"/>
              </a:solidFill>
            </a:endParaRPr>
          </a:p>
        </p:txBody>
      </p:sp>
      <p:cxnSp>
        <p:nvCxnSpPr>
          <p:cNvPr id="33" name="直接连接符 32"/>
          <p:cNvCxnSpPr>
            <a:stCxn id="20" idx="0"/>
          </p:cNvCxnSpPr>
          <p:nvPr/>
        </p:nvCxnSpPr>
        <p:spPr>
          <a:xfrm>
            <a:off x="9097645" y="3212465"/>
            <a:ext cx="2399665" cy="12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任意多边形 35"/>
          <p:cNvSpPr/>
          <p:nvPr/>
        </p:nvSpPr>
        <p:spPr>
          <a:xfrm>
            <a:off x="6925310" y="3211195"/>
            <a:ext cx="2157095" cy="999490"/>
          </a:xfrm>
          <a:custGeom>
            <a:avLst/>
            <a:gdLst>
              <a:gd name="connisteX0" fmla="*/ 2157095 w 2157095"/>
              <a:gd name="connsiteY0" fmla="*/ 2405 h 999355"/>
              <a:gd name="connisteX1" fmla="*/ 2045335 w 2157095"/>
              <a:gd name="connsiteY1" fmla="*/ 2405 h 999355"/>
              <a:gd name="connisteX2" fmla="*/ 1976120 w 2157095"/>
              <a:gd name="connsiteY2" fmla="*/ 28440 h 999355"/>
              <a:gd name="connisteX3" fmla="*/ 1933575 w 2157095"/>
              <a:gd name="connsiteY3" fmla="*/ 53840 h 999355"/>
              <a:gd name="connisteX4" fmla="*/ 1890395 w 2157095"/>
              <a:gd name="connsiteY4" fmla="*/ 114165 h 999355"/>
              <a:gd name="connisteX5" fmla="*/ 1864995 w 2157095"/>
              <a:gd name="connsiteY5" fmla="*/ 182745 h 999355"/>
              <a:gd name="connisteX6" fmla="*/ 1838960 w 2157095"/>
              <a:gd name="connsiteY6" fmla="*/ 251325 h 999355"/>
              <a:gd name="connisteX7" fmla="*/ 1812925 w 2157095"/>
              <a:gd name="connsiteY7" fmla="*/ 303395 h 999355"/>
              <a:gd name="connisteX8" fmla="*/ 1795780 w 2157095"/>
              <a:gd name="connsiteY8" fmla="*/ 363085 h 999355"/>
              <a:gd name="connisteX9" fmla="*/ 1778635 w 2157095"/>
              <a:gd name="connsiteY9" fmla="*/ 440555 h 999355"/>
              <a:gd name="connisteX10" fmla="*/ 1770380 w 2157095"/>
              <a:gd name="connsiteY10" fmla="*/ 518025 h 999355"/>
              <a:gd name="connisteX11" fmla="*/ 1727200 w 2157095"/>
              <a:gd name="connsiteY11" fmla="*/ 638040 h 999355"/>
              <a:gd name="connisteX12" fmla="*/ 1624330 w 2157095"/>
              <a:gd name="connsiteY12" fmla="*/ 741545 h 999355"/>
              <a:gd name="connisteX13" fmla="*/ 1572260 w 2157095"/>
              <a:gd name="connsiteY13" fmla="*/ 792980 h 999355"/>
              <a:gd name="connisteX14" fmla="*/ 1340485 w 2157095"/>
              <a:gd name="connsiteY14" fmla="*/ 912995 h 999355"/>
              <a:gd name="connisteX15" fmla="*/ 979805 w 2157095"/>
              <a:gd name="connsiteY15" fmla="*/ 947920 h 999355"/>
              <a:gd name="connisteX16" fmla="*/ 0 w 2157095"/>
              <a:gd name="connsiteY16" fmla="*/ 999355 h 9993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Lst>
            <a:rect l="l" t="t" r="r" b="b"/>
            <a:pathLst>
              <a:path w="2157095" h="999356">
                <a:moveTo>
                  <a:pt x="2157095" y="2406"/>
                </a:moveTo>
                <a:cubicBezTo>
                  <a:pt x="2136140" y="1771"/>
                  <a:pt x="2081530" y="-2674"/>
                  <a:pt x="2045335" y="2406"/>
                </a:cubicBezTo>
                <a:cubicBezTo>
                  <a:pt x="2009140" y="7486"/>
                  <a:pt x="1998345" y="18281"/>
                  <a:pt x="1976120" y="28441"/>
                </a:cubicBezTo>
                <a:cubicBezTo>
                  <a:pt x="1953895" y="38601"/>
                  <a:pt x="1950720" y="36696"/>
                  <a:pt x="1933575" y="53841"/>
                </a:cubicBezTo>
                <a:cubicBezTo>
                  <a:pt x="1916430" y="70986"/>
                  <a:pt x="1904365" y="88131"/>
                  <a:pt x="1890395" y="114166"/>
                </a:cubicBezTo>
                <a:cubicBezTo>
                  <a:pt x="1876425" y="140201"/>
                  <a:pt x="1875155" y="155441"/>
                  <a:pt x="1864995" y="182746"/>
                </a:cubicBezTo>
                <a:cubicBezTo>
                  <a:pt x="1854835" y="210051"/>
                  <a:pt x="1849120" y="227196"/>
                  <a:pt x="1838960" y="251326"/>
                </a:cubicBezTo>
                <a:cubicBezTo>
                  <a:pt x="1828800" y="275456"/>
                  <a:pt x="1821815" y="281171"/>
                  <a:pt x="1812925" y="303396"/>
                </a:cubicBezTo>
                <a:cubicBezTo>
                  <a:pt x="1804035" y="325621"/>
                  <a:pt x="1802765" y="335781"/>
                  <a:pt x="1795780" y="363086"/>
                </a:cubicBezTo>
                <a:cubicBezTo>
                  <a:pt x="1788795" y="390391"/>
                  <a:pt x="1783715" y="409441"/>
                  <a:pt x="1778635" y="440556"/>
                </a:cubicBezTo>
                <a:cubicBezTo>
                  <a:pt x="1773555" y="471671"/>
                  <a:pt x="1780540" y="478656"/>
                  <a:pt x="1770380" y="518026"/>
                </a:cubicBezTo>
                <a:cubicBezTo>
                  <a:pt x="1760220" y="557396"/>
                  <a:pt x="1756410" y="593591"/>
                  <a:pt x="1727200" y="638041"/>
                </a:cubicBezTo>
                <a:cubicBezTo>
                  <a:pt x="1697990" y="682491"/>
                  <a:pt x="1655445" y="710431"/>
                  <a:pt x="1624330" y="741546"/>
                </a:cubicBezTo>
                <a:cubicBezTo>
                  <a:pt x="1593215" y="772661"/>
                  <a:pt x="1628775" y="758691"/>
                  <a:pt x="1572260" y="792981"/>
                </a:cubicBezTo>
                <a:cubicBezTo>
                  <a:pt x="1515745" y="827271"/>
                  <a:pt x="1459230" y="881881"/>
                  <a:pt x="1340485" y="912996"/>
                </a:cubicBezTo>
                <a:cubicBezTo>
                  <a:pt x="1221740" y="944111"/>
                  <a:pt x="1247775" y="930776"/>
                  <a:pt x="979805" y="947921"/>
                </a:cubicBezTo>
                <a:cubicBezTo>
                  <a:pt x="711835" y="965066"/>
                  <a:pt x="188595" y="989831"/>
                  <a:pt x="0" y="99935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文本框 36"/>
          <p:cNvSpPr txBox="1"/>
          <p:nvPr/>
        </p:nvSpPr>
        <p:spPr>
          <a:xfrm>
            <a:off x="9816465" y="2921000"/>
            <a:ext cx="962025" cy="275590"/>
          </a:xfrm>
          <a:prstGeom prst="rect">
            <a:avLst/>
          </a:prstGeom>
          <a:noFill/>
        </p:spPr>
        <p:txBody>
          <a:bodyPr wrap="square" rtlCol="0">
            <a:spAutoFit/>
          </a:bodyPr>
          <a:p>
            <a:r>
              <a:rPr lang="en-US" altLang="zh-CN" sz="1200">
                <a:solidFill>
                  <a:srgbClr val="FF0000"/>
                </a:solidFill>
              </a:rPr>
              <a:t>Dangerous</a:t>
            </a:r>
            <a:endParaRPr lang="en-US" altLang="zh-CN" sz="1200">
              <a:solidFill>
                <a:srgbClr val="FF0000"/>
              </a:solidFill>
            </a:endParaRPr>
          </a:p>
        </p:txBody>
      </p:sp>
    </p:spTree>
    <p:custDataLst>
      <p:tags r:id="rId8"/>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custDataLst>
                  <p:tags r:id="rId1"/>
                </p:custDataLst>
              </p:nvPr>
            </p:nvSpPr>
            <p:spPr>
              <a:xfrm>
                <a:off x="608330" y="846455"/>
                <a:ext cx="10968990" cy="6011545"/>
              </a:xfrm>
            </p:spPr>
            <p:txBody>
              <a:bodyPr>
                <a:normAutofit lnSpcReduction="20000"/>
              </a:bodyPr>
              <a:lstStyle/>
              <a:p>
                <a:pPr marL="0" indent="0">
                  <a:buNone/>
                </a:pPr>
                <a:r>
                  <a:rPr lang="en-US" altLang="zh-CN" dirty="0">
                    <a:solidFill>
                      <a:schemeClr val="tx1"/>
                    </a:solidFill>
                    <a:latin typeface="Cambria Math" panose="02040503050406030204" charset="0"/>
                    <a:cs typeface="Cambria Math" panose="02040503050406030204" charset="0"/>
                  </a:rPr>
                  <a:t>1 </a:t>
                </a:r>
                <a:r>
                  <a:rPr lang="zh-CN" altLang="en-US" dirty="0">
                    <a:solidFill>
                      <a:schemeClr val="tx1"/>
                    </a:solidFill>
                    <a:latin typeface="Cambria Math" panose="02040503050406030204" charset="0"/>
                    <a:cs typeface="Cambria Math" panose="02040503050406030204" charset="0"/>
                  </a:rPr>
                  <a:t>车道状态检测分为两部分</a:t>
                </a:r>
                <a:endParaRPr lang="zh-CN" altLang="en-US" dirty="0">
                  <a:solidFill>
                    <a:schemeClr val="tx1"/>
                  </a:solidFill>
                  <a:latin typeface="Cambria Math" panose="02040503050406030204" charset="0"/>
                  <a:cs typeface="Cambria Math" panose="02040503050406030204" charset="0"/>
                </a:endParaRPr>
              </a:p>
              <a:p>
                <a:pPr marL="0" indent="0">
                  <a:buNone/>
                </a:pPr>
                <a:r>
                  <a:rPr lang="en-US" altLang="zh-CN" dirty="0">
                    <a:solidFill>
                      <a:schemeClr val="tx1"/>
                    </a:solidFill>
                    <a:latin typeface="Cambria Math" panose="02040503050406030204" charset="0"/>
                    <a:cs typeface="Cambria Math" panose="02040503050406030204" charset="0"/>
                  </a:rPr>
                  <a:t>	</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m:t>
                    </m:r>
                  </m:oMath>
                </a14:m>
                <a:r>
                  <a:rPr lang="zh-CN" altLang="en-US" dirty="0">
                    <a:solidFill>
                      <a:schemeClr val="tx1"/>
                    </a:solidFill>
                    <a:latin typeface="Cambria Math" panose="02040503050406030204" charset="0"/>
                    <a:cs typeface="Cambria Math" panose="02040503050406030204" charset="0"/>
                  </a:rPr>
                  <a:t>车辆</a:t>
                </a:r>
                <a:r>
                  <a:rPr lang="en-US" altLang="zh-CN" dirty="0">
                    <a:solidFill>
                      <a:schemeClr val="tx1"/>
                    </a:solidFill>
                    <a:latin typeface="Cambria Math" panose="02040503050406030204" charset="0"/>
                    <a:cs typeface="Cambria Math" panose="02040503050406030204" charset="0"/>
                  </a:rPr>
                  <a:t>j</a:t>
                </a:r>
                <a:r>
                  <a:rPr lang="zh-CN" altLang="en-US" dirty="0">
                    <a:solidFill>
                      <a:schemeClr val="tx1"/>
                    </a:solidFill>
                    <a:latin typeface="Cambria Math" panose="02040503050406030204" charset="0"/>
                    <a:cs typeface="Cambria Math" panose="02040503050406030204" charset="0"/>
                  </a:rPr>
                  <a:t>在第几个车道？</a:t>
                </a:r>
                <a:r>
                  <a:rPr lang="en-US" altLang="zh-CN" dirty="0">
                    <a:solidFill>
                      <a:schemeClr val="tx1"/>
                    </a:solidFill>
                    <a:latin typeface="Cambria Math" panose="02040503050406030204" charset="0"/>
                    <a:cs typeface="Cambria Math" panose="02040503050406030204" charset="0"/>
                  </a:rPr>
                  <a:t> </a:t>
                </a:r>
                <a:endParaRPr lang="en-US" altLang="zh-CN" dirty="0">
                  <a:solidFill>
                    <a:schemeClr val="tx1"/>
                  </a:solidFill>
                  <a:latin typeface="Cambria Math" panose="02040503050406030204" charset="0"/>
                  <a:cs typeface="Cambria Math" panose="02040503050406030204" charset="0"/>
                </a:endParaRPr>
              </a:p>
              <a:p>
                <a:pPr marL="0" indent="0">
                  <a:buNone/>
                </a:pPr>
                <a:r>
                  <a:rPr lang="en-US" altLang="zh-CN" dirty="0">
                    <a:solidFill>
                      <a:schemeClr val="tx1"/>
                    </a:solidFill>
                    <a:latin typeface="Cambria Math" panose="02040503050406030204" charset="0"/>
                    <a:cs typeface="Cambria Math" panose="02040503050406030204" charset="0"/>
                  </a:rPr>
                  <a:t>	</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m:t>
                    </m:r>
                  </m:oMath>
                </a14:m>
                <a:r>
                  <a:rPr lang="zh-CN" altLang="en-US" dirty="0">
                    <a:solidFill>
                      <a:schemeClr val="tx1"/>
                    </a:solidFill>
                    <a:latin typeface="Cambria Math" panose="02040503050406030204" charset="0"/>
                    <a:cs typeface="Cambria Math" panose="02040503050406030204" charset="0"/>
                  </a:rPr>
                  <a:t>车辆</a:t>
                </a:r>
                <a:r>
                  <a:rPr lang="en-US" altLang="zh-CN" dirty="0">
                    <a:solidFill>
                      <a:schemeClr val="tx1"/>
                    </a:solidFill>
                    <a:latin typeface="Cambria Math" panose="02040503050406030204" charset="0"/>
                    <a:cs typeface="Cambria Math" panose="02040503050406030204" charset="0"/>
                  </a:rPr>
                  <a:t>j</a:t>
                </a:r>
                <a:r>
                  <a:rPr lang="zh-CN" altLang="en-US" dirty="0">
                    <a:solidFill>
                      <a:schemeClr val="tx1"/>
                    </a:solidFill>
                    <a:latin typeface="Cambria Math" panose="02040503050406030204" charset="0"/>
                    <a:cs typeface="Cambria Math" panose="02040503050406030204" charset="0"/>
                  </a:rPr>
                  <a:t>对自车是否危险？</a:t>
                </a:r>
                <a:endParaRPr lang="zh-CN" altLang="en-US" dirty="0">
                  <a:solidFill>
                    <a:schemeClr val="tx1"/>
                  </a:solidFill>
                  <a:latin typeface="Cambria Math" panose="02040503050406030204" charset="0"/>
                  <a:cs typeface="Cambria Math" panose="02040503050406030204" charset="0"/>
                </a:endParaRPr>
              </a:p>
              <a:p>
                <a:pPr marL="0" indent="0">
                  <a:buNone/>
                </a:pPr>
                <a:r>
                  <a:rPr lang="en-US" altLang="zh-CN" dirty="0">
                    <a:solidFill>
                      <a:schemeClr val="tx1"/>
                    </a:solidFill>
                    <a:latin typeface="Cambria Math" panose="02040503050406030204" charset="0"/>
                    <a:cs typeface="Cambria Math" panose="02040503050406030204" charset="0"/>
                  </a:rPr>
                  <a:t>2 </a:t>
                </a:r>
                <a:r>
                  <a:rPr lang="zh-CN" altLang="en-US" dirty="0">
                    <a:solidFill>
                      <a:schemeClr val="tx1"/>
                    </a:solidFill>
                    <a:latin typeface="Cambria Math" panose="02040503050406030204" charset="0"/>
                    <a:cs typeface="Cambria Math" panose="02040503050406030204" charset="0"/>
                  </a:rPr>
                  <a:t>两部分结果如下：</a:t>
                </a:r>
                <a:endParaRPr lang="zh-CN" altLang="en-US" dirty="0">
                  <a:solidFill>
                    <a:schemeClr val="tx1"/>
                  </a:solidFill>
                  <a:latin typeface="Cambria Math" panose="02040503050406030204" charset="0"/>
                  <a:cs typeface="Cambria Math" panose="02040503050406030204" charset="0"/>
                </a:endParaRPr>
              </a:p>
              <a:p>
                <a:pPr marL="0" indent="0">
                  <a:buNone/>
                </a:pPr>
                <a:r>
                  <a:rPr lang="en-US" altLang="zh-CN" dirty="0">
                    <a:solidFill>
                      <a:schemeClr val="tx1"/>
                    </a:solidFill>
                    <a:latin typeface="Cambria Math" panose="02040503050406030204" charset="0"/>
                    <a:cs typeface="Cambria Math" panose="02040503050406030204" charset="0"/>
                  </a:rPr>
                  <a:t>	</a:t>
                </a:r>
                <a14:m>
                  <m:oMath xmlns:m="http://schemas.openxmlformats.org/officeDocument/2006/math">
                    <m:r>
                      <a:rPr lang="en-US" altLang="zh-CN"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𝑖</m:t>
                    </m:r>
                    <m:r>
                      <a:rPr lang="en-US" altLang="zh-CN" i="1" dirty="0">
                        <a:solidFill>
                          <a:schemeClr val="tx1"/>
                        </a:solidFill>
                        <a:latin typeface="Cambria Math" panose="02040503050406030204" charset="0"/>
                        <a:cs typeface="Cambria Math" panose="02040503050406030204" charset="0"/>
                      </a:rPr>
                      <m:t>|</m:t>
                    </m:r>
                    <m:acc>
                      <m:accPr>
                        <m:ctrlPr>
                          <a:rPr lang="en-US" altLang="zh-CN" i="1" dirty="0">
                            <a:solidFill>
                              <a:schemeClr val="tx1"/>
                            </a:solidFill>
                            <a:latin typeface="Cambria Math" panose="02040503050406030204" charset="0"/>
                            <a:cs typeface="Cambria Math" panose="02040503050406030204" charset="0"/>
                          </a:rPr>
                        </m:ctrlPr>
                      </m:acc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e>
                    </m:acc>
                    <m:r>
                      <a:rPr lang="en-US" altLang="zh-CN" i="1" dirty="0">
                        <a:solidFill>
                          <a:schemeClr val="tx1"/>
                        </a:solidFill>
                        <a:latin typeface="Cambria Math" panose="02040503050406030204" charset="0"/>
                        <a:cs typeface="Cambria Math" panose="02040503050406030204" charset="0"/>
                      </a:rPr>
                      <m:t>)=</m:t>
                    </m:r>
                    <m:f>
                      <m:fPr>
                        <m:ctrlPr>
                          <a:rPr lang="en-US" altLang="zh-CN" i="1" dirty="0">
                            <a:solidFill>
                              <a:schemeClr val="tx1"/>
                            </a:solidFill>
                            <a:latin typeface="Cambria Math" panose="02040503050406030204" charset="0"/>
                            <a:cs typeface="Cambria Math" panose="02040503050406030204" charset="0"/>
                          </a:rPr>
                        </m:ctrlPr>
                      </m:fPr>
                      <m:num>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acc>
                          <m:accPr>
                            <m:ctrlPr>
                              <a:rPr lang="en-US" altLang="zh-CN" i="1" dirty="0">
                                <a:solidFill>
                                  <a:schemeClr val="tx1"/>
                                </a:solidFill>
                                <a:latin typeface="Cambria Math" panose="02040503050406030204" charset="0"/>
                                <a:cs typeface="Cambria Math" panose="02040503050406030204" charset="0"/>
                              </a:rPr>
                            </m:ctrlPr>
                          </m:acc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e>
                        </m:acc>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𝑖</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𝑖</m:t>
                        </m:r>
                        <m:r>
                          <a:rPr lang="en-US" altLang="zh-CN" i="1" dirty="0">
                            <a:solidFill>
                              <a:schemeClr val="tx1"/>
                            </a:solidFill>
                            <a:latin typeface="Cambria Math" panose="02040503050406030204" charset="0"/>
                            <a:cs typeface="Cambria Math" panose="02040503050406030204" charset="0"/>
                          </a:rPr>
                          <m:t>)</m:t>
                        </m:r>
                      </m:num>
                      <m:den>
                        <m:nary>
                          <m:naryPr>
                            <m:chr m:val="∑"/>
                            <m:limLoc m:val="subSup"/>
                            <m:supHide m:val="on"/>
                            <m:ctrlPr>
                              <a:rPr lang="en-US" altLang="zh-CN" i="1" dirty="0">
                                <a:solidFill>
                                  <a:schemeClr val="tx1"/>
                                </a:solidFill>
                                <a:latin typeface="Cambria Math" panose="02040503050406030204" charset="0"/>
                                <a:cs typeface="Cambria Math" panose="02040503050406030204" charset="0"/>
                              </a:rPr>
                            </m:ctrlPr>
                          </m:naryPr>
                          <m:sub>
                            <m:r>
                              <a:rPr lang="en-US" altLang="zh-CN" i="1" dirty="0">
                                <a:solidFill>
                                  <a:schemeClr val="tx1"/>
                                </a:solidFill>
                                <a:latin typeface="Cambria Math" panose="02040503050406030204" charset="0"/>
                                <a:cs typeface="Cambria Math" panose="02040503050406030204" charset="0"/>
                              </a:rPr>
                              <m:t>𝑚</m:t>
                            </m:r>
                          </m:sub>
                          <m:sup/>
                          <m:e>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acc>
                              <m:accPr>
                                <m:ctrlPr>
                                  <a:rPr lang="en-US" altLang="zh-CN" i="1" dirty="0">
                                    <a:solidFill>
                                      <a:schemeClr val="tx1"/>
                                    </a:solidFill>
                                    <a:latin typeface="Cambria Math" panose="02040503050406030204" charset="0"/>
                                    <a:cs typeface="Cambria Math" panose="02040503050406030204" charset="0"/>
                                  </a:rPr>
                                </m:ctrlPr>
                              </m:acc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e>
                            </m:acc>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𝑚</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𝑚</m:t>
                            </m:r>
                            <m:r>
                              <a:rPr lang="en-US" altLang="zh-CN" i="1" dirty="0">
                                <a:solidFill>
                                  <a:schemeClr val="tx1"/>
                                </a:solidFill>
                                <a:latin typeface="Cambria Math" panose="02040503050406030204" charset="0"/>
                                <a:cs typeface="Cambria Math" panose="02040503050406030204" charset="0"/>
                              </a:rPr>
                              <m:t>)</m:t>
                            </m:r>
                          </m:e>
                        </m:nary>
                      </m:den>
                    </m:f>
                    <m:r>
                      <a:rPr lang="en-US" altLang="zh-CN" i="1" dirty="0">
                        <a:solidFill>
                          <a:schemeClr val="tx1"/>
                        </a:solidFill>
                        <a:latin typeface="Cambria Math" panose="02040503050406030204" charset="0"/>
                        <a:cs typeface="Cambria Math" panose="02040503050406030204" charset="0"/>
                      </a:rPr>
                      <m:t>=</m:t>
                    </m:r>
                    <m:f>
                      <m:fPr>
                        <m:ctrlPr>
                          <a:rPr lang="en-US" altLang="zh-CN" i="1" dirty="0">
                            <a:solidFill>
                              <a:schemeClr val="tx1"/>
                            </a:solidFill>
                            <a:latin typeface="Cambria Math" panose="02040503050406030204" charset="0"/>
                            <a:cs typeface="Cambria Math" panose="02040503050406030204" charset="0"/>
                          </a:rPr>
                        </m:ctrlPr>
                      </m:fPr>
                      <m:num>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acc>
                          <m:accPr>
                            <m:ctrlPr>
                              <a:rPr lang="en-US" altLang="zh-CN" i="1" dirty="0">
                                <a:solidFill>
                                  <a:schemeClr val="tx1"/>
                                </a:solidFill>
                                <a:latin typeface="Cambria Math" panose="02040503050406030204" charset="0"/>
                                <a:cs typeface="Cambria Math" panose="02040503050406030204" charset="0"/>
                              </a:rPr>
                            </m:ctrlPr>
                          </m:acc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e>
                        </m:acc>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𝑖</m:t>
                        </m:r>
                        <m:r>
                          <a:rPr lang="en-US" altLang="zh-CN" i="1" dirty="0">
                            <a:solidFill>
                              <a:schemeClr val="tx1"/>
                            </a:solidFill>
                            <a:latin typeface="Cambria Math" panose="02040503050406030204" charset="0"/>
                            <a:cs typeface="Cambria Math" panose="02040503050406030204" charset="0"/>
                          </a:rPr>
                          <m:t>)</m:t>
                        </m:r>
                      </m:num>
                      <m:den>
                        <m:nary>
                          <m:naryPr>
                            <m:chr m:val="∑"/>
                            <m:limLoc m:val="undOvr"/>
                            <m:ctrlPr>
                              <a:rPr lang="en-US" altLang="zh-CN" i="1" dirty="0">
                                <a:solidFill>
                                  <a:schemeClr val="tx1"/>
                                </a:solidFill>
                                <a:latin typeface="Cambria Math" panose="02040503050406030204" charset="0"/>
                                <a:cs typeface="Cambria Math" panose="02040503050406030204" charset="0"/>
                              </a:rPr>
                            </m:ctrlPr>
                          </m:naryPr>
                          <m:sub>
                            <m:r>
                              <a:rPr lang="en-US" altLang="zh-CN" i="1" dirty="0">
                                <a:solidFill>
                                  <a:schemeClr val="tx1"/>
                                </a:solidFill>
                                <a:latin typeface="Cambria Math" panose="02040503050406030204" charset="0"/>
                                <a:cs typeface="Cambria Math" panose="02040503050406030204" charset="0"/>
                              </a:rPr>
                              <m:t>𝑚</m:t>
                            </m:r>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𝑖</m:t>
                                </m:r>
                              </m:e>
                              <m:sub>
                                <m:r>
                                  <a:rPr lang="en-US" altLang="zh-CN" i="1" dirty="0">
                                    <a:solidFill>
                                      <a:schemeClr val="tx1"/>
                                    </a:solidFill>
                                    <a:latin typeface="Cambria Math" panose="02040503050406030204" charset="0"/>
                                    <a:cs typeface="Cambria Math" panose="02040503050406030204" charset="0"/>
                                  </a:rPr>
                                  <m:t>𝑚𝑖𝑛</m:t>
                                </m:r>
                              </m:sub>
                            </m:sSub>
                          </m:sub>
                          <m:sup>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𝑖</m:t>
                                </m:r>
                              </m:e>
                              <m:sub>
                                <m:r>
                                  <a:rPr lang="en-US" altLang="zh-CN" i="1" dirty="0">
                                    <a:solidFill>
                                      <a:schemeClr val="tx1"/>
                                    </a:solidFill>
                                    <a:latin typeface="Cambria Math" panose="02040503050406030204" charset="0"/>
                                    <a:cs typeface="Cambria Math" panose="02040503050406030204" charset="0"/>
                                  </a:rPr>
                                  <m:t>𝑚𝑎𝑥</m:t>
                                </m:r>
                              </m:sub>
                            </m:sSub>
                          </m:sup>
                          <m:e>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acc>
                              <m:accPr>
                                <m:ctrlPr>
                                  <a:rPr lang="en-US" altLang="zh-CN" i="1" dirty="0">
                                    <a:solidFill>
                                      <a:schemeClr val="tx1"/>
                                    </a:solidFill>
                                    <a:latin typeface="Cambria Math" panose="02040503050406030204" charset="0"/>
                                    <a:cs typeface="Cambria Math" panose="02040503050406030204" charset="0"/>
                                  </a:rPr>
                                </m:ctrlPr>
                              </m:acc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e>
                            </m:acc>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𝑚</m:t>
                            </m:r>
                            <m:r>
                              <a:rPr lang="en-US" altLang="zh-CN" i="1" dirty="0">
                                <a:solidFill>
                                  <a:schemeClr val="tx1"/>
                                </a:solidFill>
                                <a:latin typeface="Cambria Math" panose="02040503050406030204" charset="0"/>
                                <a:cs typeface="Cambria Math" panose="02040503050406030204" charset="0"/>
                              </a:rPr>
                              <m:t>)</m:t>
                            </m:r>
                          </m:e>
                        </m:nary>
                      </m:den>
                    </m:f>
                  </m:oMath>
                </a14:m>
                <a:endParaRPr lang="en-US" altLang="zh-CN" i="1" dirty="0">
                  <a:solidFill>
                    <a:schemeClr val="tx1"/>
                  </a:solidFill>
                  <a:latin typeface="Cambria Math" panose="02040503050406030204" charset="0"/>
                  <a:cs typeface="Cambria Math" panose="02040503050406030204" charset="0"/>
                </a:endParaRPr>
              </a:p>
              <a:p>
                <a:pPr marL="0" indent="0">
                  <a:buNone/>
                </a:pPr>
                <a:r>
                  <a:rPr lang="en-US" altLang="zh-CN" dirty="0">
                    <a:solidFill>
                      <a:schemeClr val="tx1"/>
                    </a:solidFill>
                    <a:latin typeface="Cambria Math" panose="02040503050406030204" charset="0"/>
                    <a:cs typeface="Cambria Math" panose="02040503050406030204" charset="0"/>
                  </a:rPr>
                  <a:t>	</a:t>
                </a:r>
                <a14:m>
                  <m:oMath xmlns:m="http://schemas.openxmlformats.org/officeDocument/2006/math">
                    <m:r>
                      <a:rPr lang="en-US" altLang="zh-CN"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𝑠</m:t>
                    </m:r>
                    <m:r>
                      <a:rPr lang="en-US" altLang="zh-CN" i="1" dirty="0">
                        <a:solidFill>
                          <a:schemeClr val="tx1"/>
                        </a:solidFill>
                        <a:latin typeface="Cambria Math" panose="02040503050406030204" charset="0"/>
                        <a:cs typeface="Cambria Math" panose="02040503050406030204" charset="0"/>
                      </a:rPr>
                      <m:t>|</m:t>
                    </m:r>
                    <m:acc>
                      <m:accPr>
                        <m:ctrlPr>
                          <a:rPr lang="en-US" altLang="zh-CN" i="1" dirty="0">
                            <a:solidFill>
                              <a:schemeClr val="tx1"/>
                            </a:solidFill>
                            <a:latin typeface="Cambria Math" panose="02040503050406030204" charset="0"/>
                            <a:cs typeface="Cambria Math" panose="02040503050406030204" charset="0"/>
                          </a:rPr>
                        </m:ctrlPr>
                      </m:acc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𝑑</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e>
                    </m:acc>
                    <m:r>
                      <a:rPr lang="en-US" altLang="zh-CN" i="1" dirty="0">
                        <a:solidFill>
                          <a:schemeClr val="tx1"/>
                        </a:solidFill>
                        <a:latin typeface="Cambria Math" panose="02040503050406030204" charset="0"/>
                        <a:cs typeface="Cambria Math" panose="02040503050406030204" charset="0"/>
                      </a:rPr>
                      <m:t>)=</m:t>
                    </m:r>
                    <m:f>
                      <m:fPr>
                        <m:ctrlPr>
                          <a:rPr lang="en-US" altLang="zh-CN" i="1" dirty="0">
                            <a:solidFill>
                              <a:schemeClr val="tx1"/>
                            </a:solidFill>
                            <a:latin typeface="Cambria Math" panose="02040503050406030204" charset="0"/>
                            <a:cs typeface="Cambria Math" panose="02040503050406030204" charset="0"/>
                          </a:rPr>
                        </m:ctrlPr>
                      </m:fPr>
                      <m:num>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acc>
                          <m:accPr>
                            <m:ctrlPr>
                              <a:rPr lang="en-US" altLang="zh-CN" i="1" dirty="0">
                                <a:solidFill>
                                  <a:schemeClr val="tx1"/>
                                </a:solidFill>
                                <a:latin typeface="Cambria Math" panose="02040503050406030204" charset="0"/>
                                <a:cs typeface="Cambria Math" panose="02040503050406030204" charset="0"/>
                              </a:rPr>
                            </m:ctrlPr>
                          </m:acc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𝑑</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e>
                        </m:acc>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𝑠</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𝑠</m:t>
                        </m:r>
                        <m:r>
                          <a:rPr lang="en-US" altLang="zh-CN" i="1" dirty="0">
                            <a:solidFill>
                              <a:schemeClr val="tx1"/>
                            </a:solidFill>
                            <a:latin typeface="Cambria Math" panose="02040503050406030204" charset="0"/>
                            <a:cs typeface="Cambria Math" panose="02040503050406030204" charset="0"/>
                          </a:rPr>
                          <m:t>)</m:t>
                        </m:r>
                      </m:num>
                      <m:den>
                        <m:nary>
                          <m:naryPr>
                            <m:chr m:val="∑"/>
                            <m:limLoc m:val="subSup"/>
                            <m:supHide m:val="on"/>
                            <m:ctrlPr>
                              <a:rPr lang="en-US" altLang="zh-CN" i="1" dirty="0">
                                <a:solidFill>
                                  <a:schemeClr val="tx1"/>
                                </a:solidFill>
                                <a:latin typeface="Cambria Math" panose="02040503050406030204" charset="0"/>
                                <a:cs typeface="Cambria Math" panose="02040503050406030204" charset="0"/>
                              </a:rPr>
                            </m:ctrlPr>
                          </m:naryPr>
                          <m:sub>
                            <m:r>
                              <a:rPr lang="en-US" altLang="zh-CN" i="1" dirty="0">
                                <a:solidFill>
                                  <a:schemeClr val="tx1"/>
                                </a:solidFill>
                                <a:latin typeface="Cambria Math" panose="02040503050406030204" charset="0"/>
                                <a:cs typeface="Cambria Math" panose="02040503050406030204" charset="0"/>
                              </a:rPr>
                              <m:t>𝑚</m:t>
                            </m:r>
                          </m:sub>
                          <m:sup/>
                          <m:e>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acc>
                              <m:accPr>
                                <m:ctrlPr>
                                  <a:rPr lang="en-US" altLang="zh-CN" i="1" dirty="0">
                                    <a:solidFill>
                                      <a:schemeClr val="tx1"/>
                                    </a:solidFill>
                                    <a:latin typeface="Cambria Math" panose="02040503050406030204" charset="0"/>
                                    <a:cs typeface="Cambria Math" panose="02040503050406030204" charset="0"/>
                                  </a:rPr>
                                </m:ctrlPr>
                              </m:acc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𝑑</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e>
                            </m:acc>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𝑚</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𝑚</m:t>
                            </m:r>
                            <m:r>
                              <a:rPr lang="en-US" altLang="zh-CN" i="1" dirty="0">
                                <a:solidFill>
                                  <a:schemeClr val="tx1"/>
                                </a:solidFill>
                                <a:latin typeface="Cambria Math" panose="02040503050406030204" charset="0"/>
                                <a:cs typeface="Cambria Math" panose="02040503050406030204" charset="0"/>
                              </a:rPr>
                              <m:t>)</m:t>
                            </m:r>
                          </m:e>
                        </m:nary>
                      </m:den>
                    </m:f>
                    <m:r>
                      <a:rPr lang="en-US" altLang="zh-CN" i="1" dirty="0">
                        <a:solidFill>
                          <a:schemeClr val="tx1"/>
                        </a:solidFill>
                        <a:latin typeface="Cambria Math" panose="02040503050406030204" charset="0"/>
                        <a:cs typeface="Cambria Math" panose="02040503050406030204" charset="0"/>
                      </a:rPr>
                      <m:t>=</m:t>
                    </m:r>
                    <m:f>
                      <m:fPr>
                        <m:ctrlPr>
                          <a:rPr lang="en-US" altLang="zh-CN" i="1" dirty="0">
                            <a:solidFill>
                              <a:schemeClr val="tx1"/>
                            </a:solidFill>
                            <a:latin typeface="Cambria Math" panose="02040503050406030204" charset="0"/>
                            <a:cs typeface="Cambria Math" panose="02040503050406030204" charset="0"/>
                          </a:rPr>
                        </m:ctrlPr>
                      </m:fPr>
                      <m:num>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acc>
                          <m:accPr>
                            <m:ctrlPr>
                              <a:rPr lang="en-US" altLang="zh-CN" i="1" dirty="0">
                                <a:solidFill>
                                  <a:schemeClr val="tx1"/>
                                </a:solidFill>
                                <a:latin typeface="Cambria Math" panose="02040503050406030204" charset="0"/>
                                <a:cs typeface="Cambria Math" panose="02040503050406030204" charset="0"/>
                              </a:rPr>
                            </m:ctrlPr>
                          </m:acc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e>
                        </m:acc>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𝑠</m:t>
                        </m:r>
                        <m:r>
                          <a:rPr lang="en-US" altLang="zh-CN" i="1" dirty="0">
                            <a:solidFill>
                              <a:schemeClr val="tx1"/>
                            </a:solidFill>
                            <a:latin typeface="Cambria Math" panose="02040503050406030204" charset="0"/>
                            <a:cs typeface="Cambria Math" panose="02040503050406030204" charset="0"/>
                          </a:rPr>
                          <m:t>)</m:t>
                        </m:r>
                      </m:num>
                      <m:den>
                        <m:nary>
                          <m:naryPr>
                            <m:chr m:val="∑"/>
                            <m:limLoc m:val="undOvr"/>
                            <m:ctrlPr>
                              <a:rPr lang="en-US" altLang="zh-CN" i="1" dirty="0">
                                <a:solidFill>
                                  <a:schemeClr val="tx1"/>
                                </a:solidFill>
                                <a:latin typeface="Cambria Math" panose="02040503050406030204" charset="0"/>
                                <a:cs typeface="Cambria Math" panose="02040503050406030204" charset="0"/>
                              </a:rPr>
                            </m:ctrlPr>
                          </m:naryPr>
                          <m:sub>
                            <m:r>
                              <a:rPr lang="en-US" altLang="zh-CN" i="1" dirty="0">
                                <a:solidFill>
                                  <a:schemeClr val="tx1"/>
                                </a:solidFill>
                                <a:latin typeface="Cambria Math" panose="02040503050406030204" charset="0"/>
                                <a:cs typeface="Cambria Math" panose="02040503050406030204" charset="0"/>
                              </a:rPr>
                              <m:t>𝑚</m:t>
                            </m:r>
                          </m:sub>
                          <m:sup>
                            <m:r>
                              <a:rPr lang="en-US" altLang="zh-CN" i="1" dirty="0">
                                <a:solidFill>
                                  <a:schemeClr val="tx1"/>
                                </a:solidFill>
                                <a:latin typeface="Cambria Math" panose="02040503050406030204" charset="0"/>
                                <a:cs typeface="Cambria Math" panose="02040503050406030204" charset="0"/>
                              </a:rPr>
                              <m:t> </m:t>
                            </m:r>
                          </m:sup>
                          <m:e>
                            <m:r>
                              <a:rPr lang="en-US" altLang="zh-CN" i="1" dirty="0">
                                <a:solidFill>
                                  <a:schemeClr val="tx1"/>
                                </a:solidFill>
                                <a:latin typeface="Cambria Math" panose="02040503050406030204" charset="0"/>
                                <a:cs typeface="Cambria Math" panose="02040503050406030204" charset="0"/>
                              </a:rPr>
                              <m:t>𝑃</m:t>
                            </m:r>
                            <m:r>
                              <a:rPr lang="en-US" altLang="zh-CN" i="1" dirty="0">
                                <a:solidFill>
                                  <a:schemeClr val="tx1"/>
                                </a:solidFill>
                                <a:latin typeface="Cambria Math" panose="02040503050406030204" charset="0"/>
                                <a:cs typeface="Cambria Math" panose="02040503050406030204" charset="0"/>
                              </a:rPr>
                              <m:t>(</m:t>
                            </m:r>
                            <m:acc>
                              <m:accPr>
                                <m:ctrlPr>
                                  <a:rPr lang="en-US" altLang="zh-CN" i="1" dirty="0">
                                    <a:solidFill>
                                      <a:schemeClr val="tx1"/>
                                    </a:solidFill>
                                    <a:latin typeface="Cambria Math" panose="02040503050406030204" charset="0"/>
                                    <a:cs typeface="Cambria Math" panose="02040503050406030204" charset="0"/>
                                  </a:rPr>
                                </m:ctrlPr>
                              </m:accPr>
                              <m:e>
                                <m:sSubSup>
                                  <m:sSubSupPr>
                                    <m:ctrlPr>
                                      <a:rPr lang="en-US" altLang="zh-CN" i="1" dirty="0">
                                        <a:solidFill>
                                          <a:schemeClr val="tx1"/>
                                        </a:solidFill>
                                        <a:latin typeface="Cambria Math" panose="02040503050406030204" charset="0"/>
                                        <a:cs typeface="Cambria Math" panose="02040503050406030204" charset="0"/>
                                      </a:rPr>
                                    </m:ctrlPr>
                                  </m:sSubSup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up>
                                    <m:r>
                                      <a:rPr lang="en-US" altLang="zh-CN" i="1" dirty="0">
                                        <a:solidFill>
                                          <a:schemeClr val="tx1"/>
                                        </a:solidFill>
                                        <a:latin typeface="Cambria Math" panose="02040503050406030204" charset="0"/>
                                        <a:cs typeface="Cambria Math" panose="02040503050406030204" charset="0"/>
                                      </a:rPr>
                                      <m:t>𝑗</m:t>
                                    </m:r>
                                  </m:sup>
                                </m:sSubSup>
                              </m:e>
                            </m:acc>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𝑚</m:t>
                            </m:r>
                            <m:r>
                              <a:rPr lang="en-US" altLang="zh-CN" i="1" dirty="0">
                                <a:solidFill>
                                  <a:schemeClr val="tx1"/>
                                </a:solidFill>
                                <a:latin typeface="Cambria Math" panose="02040503050406030204" charset="0"/>
                                <a:cs typeface="Cambria Math" panose="02040503050406030204" charset="0"/>
                              </a:rPr>
                              <m:t>)</m:t>
                            </m:r>
                          </m:e>
                        </m:nary>
                      </m:den>
                    </m:f>
                  </m:oMath>
                </a14:m>
                <a:endParaRPr lang="en-US" altLang="zh-CN" i="1" dirty="0">
                  <a:solidFill>
                    <a:schemeClr val="tx1"/>
                  </a:solidFill>
                  <a:latin typeface="Cambria Math" panose="02040503050406030204" charset="0"/>
                  <a:cs typeface="Cambria Math" panose="02040503050406030204" charset="0"/>
                </a:endParaRPr>
              </a:p>
              <a:p>
                <a:pPr marL="0" indent="0">
                  <a:buNone/>
                </a:pPr>
                <a:r>
                  <a:rPr lang="en-US" altLang="zh-CN" dirty="0">
                    <a:solidFill>
                      <a:schemeClr val="tx1"/>
                    </a:solidFill>
                    <a:latin typeface="Cambria Math" panose="02040503050406030204" charset="0"/>
                    <a:cs typeface="Cambria Math" panose="02040503050406030204" charset="0"/>
                  </a:rPr>
                  <a:t>3 </a:t>
                </a:r>
                <a:r>
                  <a:rPr lang="zh-CN" altLang="en-US" dirty="0">
                    <a:solidFill>
                      <a:schemeClr val="tx1"/>
                    </a:solidFill>
                    <a:latin typeface="Cambria Math" panose="02040503050406030204" charset="0"/>
                    <a:cs typeface="Cambria Math" panose="02040503050406030204" charset="0"/>
                  </a:rPr>
                  <a:t>车道状态</a:t>
                </a:r>
                <a:endParaRPr lang="zh-CN" altLang="en-US" dirty="0">
                  <a:solidFill>
                    <a:schemeClr val="tx1"/>
                  </a:solidFill>
                  <a:latin typeface="Cambria Math" panose="02040503050406030204" charset="0"/>
                  <a:cs typeface="Cambria Math" panose="02040503050406030204" charset="0"/>
                </a:endParaRPr>
              </a:p>
              <a:p>
                <a:pPr marL="0" indent="0">
                  <a:buNone/>
                </a:pPr>
                <a:endParaRPr lang="zh-CN" altLang="en-US" dirty="0">
                  <a:solidFill>
                    <a:schemeClr val="tx1"/>
                  </a:solidFill>
                  <a:latin typeface="Cambria Math" panose="02040503050406030204" charset="0"/>
                  <a:cs typeface="Cambria Math" panose="02040503050406030204" charset="0"/>
                </a:endParaRPr>
              </a:p>
            </p:txBody>
          </p:sp>
        </mc:Choice>
        <mc:Fallback>
          <p:sp>
            <p:nvSpPr>
              <p:cNvPr id="2" name="内容占位符 1"/>
              <p:cNvSpPr>
                <a:spLocks noRot="1" noChangeAspect="1" noMove="1" noResize="1" noEditPoints="1" noAdjustHandles="1" noChangeArrowheads="1" noChangeShapeType="1" noTextEdit="1"/>
              </p:cNvSpPr>
              <p:nvPr>
                <p:ph idx="1"/>
                <p:custDataLst>
                  <p:tags r:id="rId2"/>
                </p:custDataLst>
              </p:nvPr>
            </p:nvSpPr>
            <p:spPr>
              <a:xfrm>
                <a:off x="608330" y="846455"/>
                <a:ext cx="10968990" cy="6011545"/>
              </a:xfrm>
              <a:blipFill rotWithShape="1">
                <a:blip r:embed="rId3"/>
                <a:stretch>
                  <a:fillRect/>
                </a:stretch>
              </a:blipFill>
            </p:spPr>
            <p:txBody>
              <a:bodyPr/>
              <a:lstStyle/>
              <a:p>
                <a:r>
                  <a:rPr lang="zh-CN" altLang="en-US">
                    <a:noFill/>
                  </a:rPr>
                  <a:t> </a:t>
                </a:r>
              </a:p>
            </p:txBody>
          </p:sp>
        </mc:Fallback>
      </mc:AlternateContent>
      <p:sp>
        <p:nvSpPr>
          <p:cNvPr id="3" name="标题 2"/>
          <p:cNvSpPr>
            <a:spLocks noGrp="1"/>
          </p:cNvSpPr>
          <p:nvPr>
            <p:custDataLst>
              <p:tags r:id="rId4"/>
            </p:custDataLst>
          </p:nvPr>
        </p:nvSpPr>
        <p:spPr>
          <a:xfrm>
            <a:off x="608400" y="264865"/>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latin typeface="华文新魏" panose="02010800040101010101" charset="-122"/>
                <a:ea typeface="华文新魏" panose="02010800040101010101" charset="-122"/>
              </a:rPr>
              <a:t>车道状态节点</a:t>
            </a:r>
            <a:endParaRPr lang="zh-CN" altLang="en-US" sz="2800">
              <a:latin typeface="华文新魏" panose="02010800040101010101" charset="-122"/>
              <a:ea typeface="华文新魏" panose="02010800040101010101" charset="-122"/>
            </a:endParaRPr>
          </a:p>
        </p:txBody>
      </p:sp>
      <p:pic>
        <p:nvPicPr>
          <p:cNvPr id="4" name="图片 3"/>
          <p:cNvPicPr>
            <a:picLocks noChangeAspect="1"/>
          </p:cNvPicPr>
          <p:nvPr/>
        </p:nvPicPr>
        <p:blipFill>
          <a:blip r:embed="rId5"/>
          <a:stretch>
            <a:fillRect/>
          </a:stretch>
        </p:blipFill>
        <p:spPr>
          <a:xfrm>
            <a:off x="8820150" y="264795"/>
            <a:ext cx="2560320" cy="3415030"/>
          </a:xfrm>
          <a:prstGeom prst="rect">
            <a:avLst/>
          </a:prstGeom>
        </p:spPr>
      </p:pic>
      <p:sp>
        <p:nvSpPr>
          <p:cNvPr id="7" name="文本框 6"/>
          <p:cNvSpPr txBox="1"/>
          <p:nvPr/>
        </p:nvSpPr>
        <p:spPr>
          <a:xfrm>
            <a:off x="8884920" y="3806825"/>
            <a:ext cx="2361565" cy="368300"/>
          </a:xfrm>
          <a:prstGeom prst="rect">
            <a:avLst/>
          </a:prstGeom>
          <a:noFill/>
        </p:spPr>
        <p:txBody>
          <a:bodyPr wrap="square" rtlCol="0">
            <a:spAutoFit/>
          </a:bodyPr>
          <a:p>
            <a:r>
              <a:rPr lang="en-US" altLang="zh-CN"/>
              <a:t> -1             0           1</a:t>
            </a:r>
            <a:endParaRPr lang="en-US" altLang="zh-CN"/>
          </a:p>
        </p:txBody>
      </p:sp>
      <p:sp>
        <p:nvSpPr>
          <p:cNvPr id="10" name="文本框 9"/>
          <p:cNvSpPr txBox="1"/>
          <p:nvPr/>
        </p:nvSpPr>
        <p:spPr>
          <a:xfrm>
            <a:off x="9478010" y="4175125"/>
            <a:ext cx="1409065" cy="275590"/>
          </a:xfrm>
          <a:prstGeom prst="rect">
            <a:avLst/>
          </a:prstGeom>
          <a:noFill/>
        </p:spPr>
        <p:txBody>
          <a:bodyPr wrap="square" rtlCol="0">
            <a:spAutoFit/>
          </a:bodyPr>
          <a:p>
            <a:r>
              <a:rPr lang="zh-CN" altLang="en-US" sz="1200"/>
              <a:t>自车车道编号为</a:t>
            </a:r>
            <a:r>
              <a:rPr lang="en-US" altLang="zh-CN" sz="1200"/>
              <a:t>0</a:t>
            </a:r>
            <a:endParaRPr lang="en-US" altLang="zh-CN" sz="1200"/>
          </a:p>
        </p:txBody>
      </p:sp>
      <p:pic>
        <p:nvPicPr>
          <p:cNvPr id="6" name="图片 5"/>
          <p:cNvPicPr>
            <a:picLocks noChangeAspect="1"/>
          </p:cNvPicPr>
          <p:nvPr/>
        </p:nvPicPr>
        <p:blipFill>
          <a:blip r:embed="rId6"/>
          <a:stretch>
            <a:fillRect/>
          </a:stretch>
        </p:blipFill>
        <p:spPr>
          <a:xfrm>
            <a:off x="1541145" y="4741545"/>
            <a:ext cx="4038600" cy="1533525"/>
          </a:xfrm>
          <a:prstGeom prst="rect">
            <a:avLst/>
          </a:prstGeom>
        </p:spPr>
      </p:pic>
      <p:cxnSp>
        <p:nvCxnSpPr>
          <p:cNvPr id="9" name="直接连接符 8"/>
          <p:cNvCxnSpPr/>
          <p:nvPr/>
        </p:nvCxnSpPr>
        <p:spPr>
          <a:xfrm>
            <a:off x="3349625" y="5156200"/>
            <a:ext cx="1916430" cy="8255"/>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587240" y="4511675"/>
            <a:ext cx="2440940" cy="245110"/>
          </a:xfrm>
          <a:prstGeom prst="rect">
            <a:avLst/>
          </a:prstGeom>
          <a:noFill/>
        </p:spPr>
        <p:txBody>
          <a:bodyPr wrap="square" rtlCol="0">
            <a:spAutoFit/>
          </a:bodyPr>
          <a:p>
            <a:r>
              <a:rPr lang="zh-CN" altLang="en-US" sz="1000"/>
              <a:t>车</a:t>
            </a:r>
            <a:r>
              <a:rPr lang="en-US" altLang="zh-CN" sz="1000"/>
              <a:t>j</a:t>
            </a:r>
            <a:r>
              <a:rPr lang="zh-CN" altLang="en-US" sz="1000"/>
              <a:t>要么不在</a:t>
            </a:r>
            <a:r>
              <a:rPr lang="en-US" altLang="zh-CN" sz="1000"/>
              <a:t>q</a:t>
            </a:r>
            <a:r>
              <a:rPr lang="zh-CN" altLang="en-US" sz="1000"/>
              <a:t>车道，要么不</a:t>
            </a:r>
            <a:r>
              <a:rPr lang="en-US" altLang="zh-CN" sz="1000"/>
              <a:t>Dangerous</a:t>
            </a:r>
            <a:endParaRPr lang="en-US" altLang="zh-CN" sz="1000"/>
          </a:p>
        </p:txBody>
      </p:sp>
      <p:cxnSp>
        <p:nvCxnSpPr>
          <p:cNvPr id="13" name="直接箭头连接符 12"/>
          <p:cNvCxnSpPr/>
          <p:nvPr/>
        </p:nvCxnSpPr>
        <p:spPr>
          <a:xfrm flipV="1">
            <a:off x="4664710" y="4726305"/>
            <a:ext cx="102870" cy="1974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971800" y="5319395"/>
            <a:ext cx="2397760" cy="0"/>
          </a:xfrm>
          <a:prstGeom prst="line">
            <a:avLst/>
          </a:prstGeom>
          <a:ln>
            <a:solidFill>
              <a:srgbClr val="FF0000"/>
            </a:solidFill>
          </a:ln>
        </p:spPr>
        <p:style>
          <a:lnRef idx="1">
            <a:schemeClr val="accent5"/>
          </a:lnRef>
          <a:fillRef idx="0">
            <a:schemeClr val="accent5"/>
          </a:fillRef>
          <a:effectRef idx="0">
            <a:schemeClr val="accent5"/>
          </a:effectRef>
          <a:fontRef idx="minor">
            <a:schemeClr val="tx1"/>
          </a:fontRef>
        </p:style>
      </p:cxnSp>
      <p:sp>
        <p:nvSpPr>
          <p:cNvPr id="15" name="文本框 14"/>
          <p:cNvSpPr txBox="1"/>
          <p:nvPr/>
        </p:nvSpPr>
        <p:spPr>
          <a:xfrm>
            <a:off x="5579745" y="4911090"/>
            <a:ext cx="2569845" cy="245110"/>
          </a:xfrm>
          <a:prstGeom prst="rect">
            <a:avLst/>
          </a:prstGeom>
          <a:noFill/>
        </p:spPr>
        <p:txBody>
          <a:bodyPr wrap="square" rtlCol="0">
            <a:spAutoFit/>
          </a:bodyPr>
          <a:p>
            <a:r>
              <a:rPr lang="zh-CN" altLang="en-US" sz="1000"/>
              <a:t>所以车要么不在</a:t>
            </a:r>
            <a:r>
              <a:rPr lang="en-US" altLang="zh-CN" sz="1000"/>
              <a:t>q</a:t>
            </a:r>
            <a:r>
              <a:rPr lang="zh-CN" altLang="en-US" sz="1000"/>
              <a:t>车道，要么不</a:t>
            </a:r>
            <a:r>
              <a:rPr lang="en-US" altLang="zh-CN" sz="1000"/>
              <a:t>Dangerous</a:t>
            </a:r>
            <a:endParaRPr lang="en-US" altLang="zh-CN" sz="1000"/>
          </a:p>
        </p:txBody>
      </p:sp>
      <p:cxnSp>
        <p:nvCxnSpPr>
          <p:cNvPr id="16" name="直接箭头连接符 15"/>
          <p:cNvCxnSpPr>
            <a:endCxn id="15" idx="1"/>
          </p:cNvCxnSpPr>
          <p:nvPr/>
        </p:nvCxnSpPr>
        <p:spPr>
          <a:xfrm flipV="1">
            <a:off x="5274945" y="5033645"/>
            <a:ext cx="304800" cy="2597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653665" y="5353685"/>
            <a:ext cx="3188335" cy="825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766435" y="5235575"/>
            <a:ext cx="2569845" cy="245110"/>
          </a:xfrm>
          <a:prstGeom prst="rect">
            <a:avLst/>
          </a:prstGeom>
          <a:noFill/>
        </p:spPr>
        <p:txBody>
          <a:bodyPr wrap="square" rtlCol="0">
            <a:spAutoFit/>
          </a:bodyPr>
          <a:p>
            <a:r>
              <a:rPr lang="zh-CN" altLang="en-US" sz="1000"/>
              <a:t>存在车即在</a:t>
            </a:r>
            <a:r>
              <a:rPr lang="en-US" altLang="zh-CN" sz="1000"/>
              <a:t>q</a:t>
            </a:r>
            <a:r>
              <a:rPr lang="zh-CN" altLang="en-US" sz="1000"/>
              <a:t>车道，又</a:t>
            </a:r>
            <a:r>
              <a:rPr lang="en-US" altLang="zh-CN" sz="1000"/>
              <a:t>Dangerous</a:t>
            </a:r>
            <a:endParaRPr lang="en-US" altLang="zh-CN" sz="1000"/>
          </a:p>
        </p:txBody>
      </p:sp>
      <p:cxnSp>
        <p:nvCxnSpPr>
          <p:cNvPr id="20" name="直接连接符 19"/>
          <p:cNvCxnSpPr/>
          <p:nvPr/>
        </p:nvCxnSpPr>
        <p:spPr>
          <a:xfrm>
            <a:off x="3315335" y="5723255"/>
            <a:ext cx="2054225"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895340" y="5723255"/>
            <a:ext cx="2440940" cy="245110"/>
          </a:xfrm>
          <a:prstGeom prst="rect">
            <a:avLst/>
          </a:prstGeom>
          <a:noFill/>
        </p:spPr>
        <p:txBody>
          <a:bodyPr wrap="square" rtlCol="0">
            <a:spAutoFit/>
          </a:bodyPr>
          <a:p>
            <a:r>
              <a:rPr lang="zh-CN" altLang="en-US" sz="1000"/>
              <a:t>车</a:t>
            </a:r>
            <a:r>
              <a:rPr lang="en-US" altLang="zh-CN" sz="1000"/>
              <a:t>j</a:t>
            </a:r>
            <a:r>
              <a:rPr lang="zh-CN" altLang="en-US" sz="1000"/>
              <a:t>即在</a:t>
            </a:r>
            <a:r>
              <a:rPr lang="en-US" altLang="zh-CN" sz="1000"/>
              <a:t>q</a:t>
            </a:r>
            <a:r>
              <a:rPr lang="zh-CN" altLang="en-US" sz="1000"/>
              <a:t>车道，又不</a:t>
            </a:r>
            <a:r>
              <a:rPr lang="en-US" altLang="zh-CN" sz="1000"/>
              <a:t>Free</a:t>
            </a:r>
            <a:endParaRPr lang="en-US" altLang="zh-CN" sz="1000"/>
          </a:p>
        </p:txBody>
      </p:sp>
      <p:sp>
        <p:nvSpPr>
          <p:cNvPr id="23" name="文本框 22"/>
          <p:cNvSpPr txBox="1"/>
          <p:nvPr/>
        </p:nvSpPr>
        <p:spPr>
          <a:xfrm>
            <a:off x="5895340" y="6029960"/>
            <a:ext cx="2440940" cy="245110"/>
          </a:xfrm>
          <a:prstGeom prst="rect">
            <a:avLst/>
          </a:prstGeom>
          <a:noFill/>
        </p:spPr>
        <p:txBody>
          <a:bodyPr wrap="square" rtlCol="0">
            <a:spAutoFit/>
          </a:bodyPr>
          <a:p>
            <a:r>
              <a:rPr lang="zh-CN" altLang="en-US" sz="1000"/>
              <a:t>车</a:t>
            </a:r>
            <a:r>
              <a:rPr lang="en-US" altLang="zh-CN" sz="1000"/>
              <a:t>j</a:t>
            </a:r>
            <a:r>
              <a:rPr lang="zh-CN" altLang="en-US" sz="1000"/>
              <a:t>要么不在</a:t>
            </a:r>
            <a:r>
              <a:rPr lang="en-US" altLang="zh-CN" sz="1000"/>
              <a:t>q</a:t>
            </a:r>
            <a:r>
              <a:rPr lang="zh-CN" altLang="en-US" sz="1000"/>
              <a:t>车道，要么在</a:t>
            </a:r>
            <a:r>
              <a:rPr lang="en-US" altLang="zh-CN" sz="1000"/>
              <a:t>q</a:t>
            </a:r>
            <a:r>
              <a:rPr lang="zh-CN" altLang="en-US" sz="1000"/>
              <a:t>车道且</a:t>
            </a:r>
            <a:r>
              <a:rPr lang="en-US" altLang="zh-CN" sz="1000"/>
              <a:t>Free</a:t>
            </a:r>
            <a:endParaRPr lang="en-US" altLang="zh-CN" sz="1000"/>
          </a:p>
        </p:txBody>
      </p:sp>
      <p:cxnSp>
        <p:nvCxnSpPr>
          <p:cNvPr id="24" name="直接箭头连接符 23"/>
          <p:cNvCxnSpPr>
            <a:endCxn id="22" idx="1"/>
          </p:cNvCxnSpPr>
          <p:nvPr/>
        </p:nvCxnSpPr>
        <p:spPr>
          <a:xfrm>
            <a:off x="5059680" y="5706110"/>
            <a:ext cx="835660" cy="139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954655" y="5783580"/>
            <a:ext cx="25088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23" idx="1"/>
          </p:cNvCxnSpPr>
          <p:nvPr/>
        </p:nvCxnSpPr>
        <p:spPr>
          <a:xfrm>
            <a:off x="4905375" y="5783580"/>
            <a:ext cx="989965" cy="36893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7"/>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ChangeAspect="1"/>
          </p:cNvPicPr>
          <p:nvPr>
            <p:ph idx="1"/>
          </p:nvPr>
        </p:nvPicPr>
        <p:blipFill>
          <a:blip r:embed="rId1"/>
          <a:stretch>
            <a:fillRect/>
          </a:stretch>
        </p:blipFill>
        <p:spPr>
          <a:xfrm>
            <a:off x="462280" y="186690"/>
            <a:ext cx="9775825" cy="6277610"/>
          </a:xfrm>
          <a:prstGeom prst="rect">
            <a:avLst/>
          </a:prstGeom>
        </p:spPr>
      </p:pic>
      <p:sp>
        <p:nvSpPr>
          <p:cNvPr id="9" name="文本框 8"/>
          <p:cNvSpPr txBox="1"/>
          <p:nvPr/>
        </p:nvSpPr>
        <p:spPr>
          <a:xfrm>
            <a:off x="6376035" y="6398895"/>
            <a:ext cx="5360035" cy="398780"/>
          </a:xfrm>
          <a:prstGeom prst="rect">
            <a:avLst/>
          </a:prstGeom>
          <a:noFill/>
        </p:spPr>
        <p:txBody>
          <a:bodyPr wrap="square" rtlCol="0">
            <a:spAutoFit/>
          </a:bodyPr>
          <a:p>
            <a:r>
              <a:rPr lang="zh-CN" altLang="en-US" sz="1000"/>
              <a:t>图片来源：</a:t>
            </a:r>
            <a:r>
              <a:rPr lang="zh-CN" altLang="en-US" sz="1000" dirty="0">
                <a:sym typeface="+mn-ea"/>
              </a:rPr>
              <a:t>Schubert R ,  Wanielik G . A Unified Bayesian Approach for Object and Situation</a:t>
            </a:r>
            <a:r>
              <a:rPr lang="en-US" altLang="zh-CN" sz="1000" dirty="0">
                <a:sym typeface="+mn-ea"/>
              </a:rPr>
              <a:t> </a:t>
            </a:r>
            <a:r>
              <a:rPr lang="zh-CN" altLang="en-US" sz="1000" dirty="0">
                <a:sym typeface="+mn-ea"/>
              </a:rPr>
              <a:t>Assessment[J]. Intelligent Transportation Systems Magazine IEEE, 2011, 3(2):6-19.</a:t>
            </a:r>
            <a:endParaRPr lang="zh-CN" altLang="en-US" sz="1000"/>
          </a:p>
        </p:txBody>
      </p:sp>
      <p:sp>
        <p:nvSpPr>
          <p:cNvPr id="6" name="任意多边形 5"/>
          <p:cNvSpPr/>
          <p:nvPr/>
        </p:nvSpPr>
        <p:spPr>
          <a:xfrm>
            <a:off x="702945" y="351790"/>
            <a:ext cx="9324340" cy="5027295"/>
          </a:xfrm>
          <a:custGeom>
            <a:avLst/>
            <a:gdLst>
              <a:gd name="connisteX0" fmla="*/ 0 w 9324340"/>
              <a:gd name="connsiteY0" fmla="*/ 51435 h 5027295"/>
              <a:gd name="connisteX1" fmla="*/ 25400 w 9324340"/>
              <a:gd name="connsiteY1" fmla="*/ 4958715 h 5027295"/>
              <a:gd name="connisteX2" fmla="*/ 2879090 w 9324340"/>
              <a:gd name="connsiteY2" fmla="*/ 4881245 h 5027295"/>
              <a:gd name="connisteX3" fmla="*/ 4597400 w 9324340"/>
              <a:gd name="connsiteY3" fmla="*/ 3678555 h 5027295"/>
              <a:gd name="connisteX4" fmla="*/ 6170295 w 9324340"/>
              <a:gd name="connsiteY4" fmla="*/ 4795520 h 5027295"/>
              <a:gd name="connisteX5" fmla="*/ 9324340 w 9324340"/>
              <a:gd name="connsiteY5" fmla="*/ 5027295 h 5027295"/>
              <a:gd name="connisteX6" fmla="*/ 9315450 w 9324340"/>
              <a:gd name="connsiteY6" fmla="*/ 8890 h 5027295"/>
              <a:gd name="connisteX7" fmla="*/ 0 w 9324340"/>
              <a:gd name="connsiteY7" fmla="*/ 0 h 5027295"/>
              <a:gd name="connisteX8" fmla="*/ 0 w 9324340"/>
              <a:gd name="connsiteY8" fmla="*/ 17145 h 502729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9324340" h="5027295">
                <a:moveTo>
                  <a:pt x="0" y="51435"/>
                </a:moveTo>
                <a:lnTo>
                  <a:pt x="25400" y="4958715"/>
                </a:lnTo>
                <a:lnTo>
                  <a:pt x="2879090" y="4881245"/>
                </a:lnTo>
                <a:lnTo>
                  <a:pt x="4597400" y="3678555"/>
                </a:lnTo>
                <a:lnTo>
                  <a:pt x="6170295" y="4795520"/>
                </a:lnTo>
                <a:lnTo>
                  <a:pt x="9324340" y="5027295"/>
                </a:lnTo>
                <a:lnTo>
                  <a:pt x="9315450" y="8890"/>
                </a:lnTo>
                <a:lnTo>
                  <a:pt x="0" y="0"/>
                </a:lnTo>
                <a:lnTo>
                  <a:pt x="0" y="17145"/>
                </a:lnTo>
              </a:path>
            </a:pathLst>
          </a:custGeom>
        </p:spPr>
        <p:style>
          <a:lnRef idx="3">
            <a:schemeClr val="accent1"/>
          </a:lnRef>
          <a:fillRef idx="0">
            <a:schemeClr val="accent1"/>
          </a:fillRef>
          <a:effectRef idx="2">
            <a:schemeClr val="accent1"/>
          </a:effectRef>
          <a:fontRef idx="minor">
            <a:schemeClr val="tx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a:xfrm>
            <a:off x="608330" y="1096010"/>
            <a:ext cx="10968990" cy="5488940"/>
          </a:xfrm>
        </p:spPr>
        <p:txBody>
          <a:bodyPr>
            <a:normAutofit lnSpcReduction="10000"/>
          </a:bodyPr>
          <a:lstStyle/>
          <a:p>
            <a:endParaRPr lang="en-US" altLang="zh-CN" dirty="0">
              <a:latin typeface="Cambria Math" panose="02040503050406030204" charset="0"/>
              <a:cs typeface="Cambria Math" panose="02040503050406030204" charset="0"/>
            </a:endParaRPr>
          </a:p>
          <a:p>
            <a:pPr marL="0" indent="0">
              <a:buNone/>
            </a:pPr>
            <a:endParaRPr lang="zh-CN" altLang="en-US" dirty="0">
              <a:solidFill>
                <a:schemeClr val="tx1"/>
              </a:solidFill>
              <a:latin typeface="Cambria Math" panose="02040503050406030204" charset="0"/>
              <a:cs typeface="Cambria Math" panose="02040503050406030204" charset="0"/>
            </a:endParaRPr>
          </a:p>
        </p:txBody>
      </p:sp>
      <p:sp>
        <p:nvSpPr>
          <p:cNvPr id="4" name="标题 2"/>
          <p:cNvSpPr>
            <a:spLocks noGrp="1"/>
          </p:cNvSpPr>
          <p:nvPr>
            <p:custDataLst>
              <p:tags r:id="rId2"/>
            </p:custDataLst>
          </p:nvPr>
        </p:nvSpPr>
        <p:spPr>
          <a:xfrm>
            <a:off x="608400" y="264865"/>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a:latin typeface="华文新魏" panose="02010800040101010101" charset="-122"/>
                <a:ea typeface="华文新魏" panose="02010800040101010101" charset="-122"/>
                <a:cs typeface="华文新魏" panose="02010800040101010101" charset="-122"/>
              </a:rPr>
              <a:t>扩展决策节点和效用节点</a:t>
            </a:r>
            <a:endParaRPr lang="zh-CN" altLang="en-US" sz="2800">
              <a:latin typeface="华文新魏" panose="02010800040101010101" charset="-122"/>
              <a:ea typeface="华文新魏" panose="02010800040101010101" charset="-122"/>
              <a:cs typeface="华文新魏" panose="02010800040101010101" charset="-122"/>
            </a:endParaRPr>
          </a:p>
        </p:txBody>
      </p:sp>
      <p:pic>
        <p:nvPicPr>
          <p:cNvPr id="3" name="图片 2"/>
          <p:cNvPicPr>
            <a:picLocks noChangeAspect="1"/>
          </p:cNvPicPr>
          <p:nvPr/>
        </p:nvPicPr>
        <p:blipFill>
          <a:blip r:embed="rId3"/>
          <a:srcRect t="4912" r="2294"/>
          <a:stretch>
            <a:fillRect/>
          </a:stretch>
        </p:blipFill>
        <p:spPr>
          <a:xfrm>
            <a:off x="6365875" y="264795"/>
            <a:ext cx="4408805" cy="3822700"/>
          </a:xfrm>
          <a:prstGeom prst="rect">
            <a:avLst/>
          </a:prstGeom>
        </p:spPr>
      </p:pic>
      <p:sp>
        <p:nvSpPr>
          <p:cNvPr id="9" name="文本框 8"/>
          <p:cNvSpPr txBox="1"/>
          <p:nvPr/>
        </p:nvSpPr>
        <p:spPr>
          <a:xfrm>
            <a:off x="10500360" y="6398895"/>
            <a:ext cx="1235710" cy="245110"/>
          </a:xfrm>
          <a:prstGeom prst="rect">
            <a:avLst/>
          </a:prstGeom>
          <a:noFill/>
        </p:spPr>
        <p:txBody>
          <a:bodyPr wrap="square" rtlCol="0">
            <a:spAutoFit/>
          </a:bodyPr>
          <a:p>
            <a:r>
              <a:rPr lang="zh-CN" altLang="en-US" sz="1000"/>
              <a:t>图片来源于网络</a:t>
            </a:r>
            <a:endParaRPr lang="zh-CN" altLang="en-US" sz="1000"/>
          </a:p>
        </p:txBody>
      </p:sp>
      <mc:AlternateContent xmlns:mc="http://schemas.openxmlformats.org/markup-compatibility/2006">
        <mc:Choice xmlns:a14="http://schemas.microsoft.com/office/drawing/2010/main" Requires="a14">
          <p:sp>
            <p:nvSpPr>
              <p:cNvPr id="5" name="文本框 4"/>
              <p:cNvSpPr txBox="1"/>
              <p:nvPr/>
            </p:nvSpPr>
            <p:spPr>
              <a:xfrm>
                <a:off x="547370" y="1134110"/>
                <a:ext cx="4968240" cy="1753235"/>
              </a:xfrm>
              <a:prstGeom prst="rect">
                <a:avLst/>
              </a:prstGeom>
              <a:noFill/>
            </p:spPr>
            <p:txBody>
              <a:bodyPr wrap="square" rtlCol="0">
                <a:spAutoFit/>
              </a:bodyPr>
              <a:p>
                <a:r>
                  <a:rPr lang="en-US" altLang="zh-CN"/>
                  <a:t>1 </a:t>
                </a:r>
                <a:r>
                  <a:rPr lang="zh-CN" altLang="en-US"/>
                  <a:t>可能的动作集合</a:t>
                </a:r>
                <a:r>
                  <a:rPr lang="en-US" altLang="zh-CN"/>
                  <a:t>A={</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oMath>
                </a14:m>
                <a:r>
                  <a:rPr lang="en-US" altLang="zh-CN"/>
                  <a:t>……</a:t>
                </a:r>
                <a:r>
                  <a:rPr lang="zh-CN" altLang="en-US"/>
                  <a:t>，</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𝑘</m:t>
                        </m:r>
                      </m:sub>
                    </m:sSub>
                  </m:oMath>
                </a14:m>
                <a:r>
                  <a:rPr lang="en-US" altLang="zh-CN"/>
                  <a:t>}</a:t>
                </a:r>
                <a:endParaRPr lang="en-US" altLang="zh-CN"/>
              </a:p>
              <a:p>
                <a:r>
                  <a:rPr lang="en-US" altLang="zh-CN"/>
                  <a:t>2 </a:t>
                </a:r>
                <a:r>
                  <a:rPr lang="zh-CN" altLang="en-US"/>
                  <a:t>状态集合</a:t>
                </a:r>
                <a:r>
                  <a:rPr lang="en-US" altLang="zh-CN"/>
                  <a:t>X=</a:t>
                </a:r>
                <a:r>
                  <a:rPr lang="en-US" altLang="zh-CN">
                    <a:sym typeface="+mn-ea"/>
                  </a:rPr>
                  <a:t>{</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oMath>
                </a14:m>
                <a:r>
                  <a:rPr lang="en-US" altLang="zh-CN">
                    <a:sym typeface="+mn-ea"/>
                  </a:rPr>
                  <a:t>……</a:t>
                </a:r>
                <a:r>
                  <a:rPr lang="zh-CN" altLang="en-US">
                    <a:sym typeface="+mn-ea"/>
                  </a:rPr>
                  <a:t>，</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𝑛</m:t>
                        </m:r>
                      </m:sub>
                    </m:sSub>
                  </m:oMath>
                </a14:m>
                <a:r>
                  <a:rPr lang="en-US" altLang="zh-CN">
                    <a:sym typeface="+mn-ea"/>
                  </a:rPr>
                  <a:t>}</a:t>
                </a:r>
                <a:endParaRPr lang="en-US" altLang="zh-CN"/>
              </a:p>
              <a:p>
                <a:r>
                  <a:rPr lang="en-US" altLang="zh-CN"/>
                  <a:t>3 </a:t>
                </a:r>
                <a:r>
                  <a:rPr lang="zh-CN" altLang="en-US"/>
                  <a:t>分布</a:t>
                </a:r>
                <a:r>
                  <a:rPr lang="en-US" altLang="zh-CN"/>
                  <a:t>P(X|A)</a:t>
                </a:r>
                <a:r>
                  <a:rPr lang="zh-CN" altLang="en-US"/>
                  <a:t>存在</a:t>
                </a:r>
                <a:endParaRPr lang="en-US" altLang="zh-CN"/>
              </a:p>
              <a:p>
                <a:r>
                  <a:rPr lang="en-US" altLang="zh-CN"/>
                  <a:t>4 </a:t>
                </a:r>
                <a:r>
                  <a:rPr lang="zh-CN" altLang="en-US"/>
                  <a:t>存在效用函数</a:t>
                </a:r>
                <a:r>
                  <a:rPr lang="en-US" altLang="zh-CN"/>
                  <a:t>U</a:t>
                </a:r>
                <a:r>
                  <a:rPr lang="zh-CN" altLang="en-US"/>
                  <a:t>（</a:t>
                </a:r>
                <a:r>
                  <a:rPr lang="en-US" altLang="zh-CN"/>
                  <a:t>A</a:t>
                </a:r>
                <a:r>
                  <a:rPr lang="zh-CN" altLang="en-US"/>
                  <a:t>，</a:t>
                </a:r>
                <a:r>
                  <a:rPr lang="en-US" altLang="zh-CN"/>
                  <a:t>X</a:t>
                </a:r>
                <a:r>
                  <a:rPr lang="zh-CN" altLang="en-US"/>
                  <a:t>）</a:t>
                </a:r>
                <a:endParaRPr lang="zh-CN" altLang="en-US"/>
              </a:p>
              <a:p>
                <a:endParaRPr lang="zh-CN" altLang="en-US"/>
              </a:p>
              <a:p>
                <a:endParaRPr lang="en-US" altLang="zh-CN"/>
              </a:p>
            </p:txBody>
          </p:sp>
        </mc:Choice>
        <mc:Fallback>
          <p:sp>
            <p:nvSpPr>
              <p:cNvPr id="5" name="文本框 4"/>
              <p:cNvSpPr txBox="1">
                <a:spLocks noRot="1" noChangeAspect="1" noMove="1" noResize="1" noEditPoints="1" noAdjustHandles="1" noChangeArrowheads="1" noChangeShapeType="1" noTextEdit="1"/>
              </p:cNvSpPr>
              <p:nvPr/>
            </p:nvSpPr>
            <p:spPr>
              <a:xfrm>
                <a:off x="547370" y="1134110"/>
                <a:ext cx="4968240" cy="1753235"/>
              </a:xfrm>
              <a:prstGeom prst="rect">
                <a:avLst/>
              </a:prstGeom>
              <a:blipFill rotWithShape="1">
                <a:blip r:embed="rId4"/>
                <a:stretch>
                  <a:fillRect/>
                </a:stretch>
              </a:blipFill>
            </p:spPr>
            <p:txBody>
              <a:bodyPr/>
              <a:lstStyle/>
              <a:p>
                <a:r>
                  <a:rPr lang="zh-CN" altLang="en-US">
                    <a:noFill/>
                  </a:rPr>
                  <a:t> </a:t>
                </a:r>
              </a:p>
            </p:txBody>
          </p:sp>
        </mc:Fallback>
      </mc:AlternateContent>
      <p:pic>
        <p:nvPicPr>
          <p:cNvPr id="6" name="图片 5"/>
          <p:cNvPicPr>
            <a:picLocks noChangeAspect="1"/>
          </p:cNvPicPr>
          <p:nvPr/>
        </p:nvPicPr>
        <p:blipFill>
          <a:blip r:embed="rId3"/>
          <a:srcRect t="4912" r="2294"/>
          <a:stretch>
            <a:fillRect/>
          </a:stretch>
        </p:blipFill>
        <p:spPr>
          <a:xfrm>
            <a:off x="220345" y="2953385"/>
            <a:ext cx="4255770" cy="3690620"/>
          </a:xfrm>
          <a:prstGeom prst="rect">
            <a:avLst/>
          </a:prstGeom>
        </p:spPr>
      </p:pic>
      <p:cxnSp>
        <p:nvCxnSpPr>
          <p:cNvPr id="8" name="直接箭头连接符 7"/>
          <p:cNvCxnSpPr/>
          <p:nvPr/>
        </p:nvCxnSpPr>
        <p:spPr>
          <a:xfrm>
            <a:off x="1819910" y="4193540"/>
            <a:ext cx="1529715" cy="34353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文本框 9"/>
              <p:cNvSpPr txBox="1"/>
              <p:nvPr/>
            </p:nvSpPr>
            <p:spPr>
              <a:xfrm>
                <a:off x="5163185" y="2533015"/>
                <a:ext cx="3763645" cy="666750"/>
              </a:xfrm>
              <a:prstGeom prst="rect">
                <a:avLst/>
              </a:prstGeom>
              <a:noFill/>
            </p:spPr>
            <p:txBody>
              <a:bodyPr wrap="square" rtlCol="0">
                <a:spAutoFit/>
              </a:bodyPr>
              <a:p>
                <a:r>
                  <a:rPr lang="en-US" altLang="zh-CN">
                    <a:sym typeface="+mn-ea"/>
                  </a:rPr>
                  <a:t>EU[D[a]]=</a:t>
                </a:r>
                <a14:m>
                  <m:oMath xmlns:m="http://schemas.openxmlformats.org/officeDocument/2006/math">
                    <m:nary>
                      <m:naryPr>
                        <m:chr m:val="∑"/>
                        <m:limLoc m:val="undOvr"/>
                        <m:supHide m:val="on"/>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𝑥</m:t>
                        </m:r>
                      </m:sub>
                      <m:sup/>
                      <m:e>
                        <m:r>
                          <a:rPr lang="en-US" altLang="zh-CN" i="1">
                            <a:latin typeface="Cambria Math" panose="02040503050406030204" charset="0"/>
                            <a:cs typeface="Cambria Math" panose="02040503050406030204" charset="0"/>
                          </a:rPr>
                          <m:t>𝑝</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𝑎</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𝑈</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𝑎</m:t>
                        </m:r>
                        <m:r>
                          <a:rPr lang="en-US" altLang="zh-CN" i="1">
                            <a:latin typeface="Cambria Math" panose="02040503050406030204" charset="0"/>
                            <a:cs typeface="Cambria Math" panose="02040503050406030204" charset="0"/>
                          </a:rPr>
                          <m:t>)</m:t>
                        </m:r>
                      </m:e>
                    </m:nary>
                  </m:oMath>
                </a14:m>
                <a:endParaRPr lang="en-US" altLang="zh-CN" i="1">
                  <a:latin typeface="Cambria Math" panose="02040503050406030204" charset="0"/>
                  <a:cs typeface="Cambria Math" panose="02040503050406030204" charset="0"/>
                </a:endParaRPr>
              </a:p>
              <a:p>
                <a14:m>
                  <m:oMathPara xmlns:m="http://schemas.openxmlformats.org/officeDocument/2006/math">
                    <m:oMathParaPr>
                      <m:jc m:val="left"/>
                    </m:oMathParaPr>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𝑎</m:t>
                          </m:r>
                        </m:e>
                        <m:sup>
                          <m:r>
                            <a:rPr lang="en-US" altLang="zh-CN" i="1">
                              <a:latin typeface="Cambria Math" panose="02040503050406030204" charset="0"/>
                              <a:cs typeface="Cambria Math" panose="02040503050406030204" charset="0"/>
                            </a:rPr>
                            <m:t>∗</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𝑎𝑟𝑔𝑚𝑎𝑥</m:t>
                          </m:r>
                        </m:e>
                        <m:sub>
                          <m:r>
                            <a:rPr lang="en-US" altLang="zh-CN" i="1">
                              <a:latin typeface="Cambria Math" panose="02040503050406030204" charset="0"/>
                              <a:cs typeface="Cambria Math" panose="02040503050406030204" charset="0"/>
                            </a:rPr>
                            <m:t>𝑎</m:t>
                          </m:r>
                        </m:sub>
                      </m:sSub>
                      <m:r>
                        <a:rPr lang="en-US" altLang="zh-CN">
                          <a:latin typeface="Cambria Math" panose="02040503050406030204" charset="0"/>
                          <a:sym typeface="+mn-ea"/>
                        </a:rPr>
                        <m:t>𝐸𝑈</m:t>
                      </m:r>
                      <m:r>
                        <a:rPr lang="en-US" altLang="zh-CN">
                          <a:latin typeface="Cambria Math" panose="02040503050406030204" charset="0"/>
                          <a:sym typeface="+mn-ea"/>
                        </a:rPr>
                        <m:t>[</m:t>
                      </m:r>
                      <m:r>
                        <a:rPr lang="en-US" altLang="zh-CN">
                          <a:latin typeface="Cambria Math" panose="02040503050406030204" charset="0"/>
                          <a:sym typeface="+mn-ea"/>
                        </a:rPr>
                        <m:t>𝐷</m:t>
                      </m:r>
                      <m:r>
                        <a:rPr lang="en-US" altLang="zh-CN">
                          <a:latin typeface="Cambria Math" panose="02040503050406030204" charset="0"/>
                          <a:sym typeface="+mn-ea"/>
                        </a:rPr>
                        <m:t>[</m:t>
                      </m:r>
                      <m:r>
                        <m:rPr>
                          <m:sty m:val="p"/>
                        </m:rPr>
                        <a:rPr lang="en-US" altLang="zh-CN">
                          <a:latin typeface="Cambria Math" panose="02040503050406030204" charset="0"/>
                          <a:sym typeface="+mn-ea"/>
                        </a:rPr>
                        <m:t>a</m:t>
                      </m:r>
                      <m:r>
                        <a:rPr lang="en-US" altLang="zh-CN">
                          <a:latin typeface="Cambria Math" panose="02040503050406030204" charset="0"/>
                          <a:sym typeface="+mn-ea"/>
                        </a:rPr>
                        <m:t>]]</m:t>
                      </m:r>
                    </m:oMath>
                  </m:oMathPara>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5163185" y="2533015"/>
                <a:ext cx="3763645" cy="66675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4286250" y="5532120"/>
                <a:ext cx="3763645" cy="714375"/>
              </a:xfrm>
              <a:prstGeom prst="rect">
                <a:avLst/>
              </a:prstGeom>
              <a:noFill/>
            </p:spPr>
            <p:txBody>
              <a:bodyPr wrap="square" rtlCol="0">
                <a:spAutoFit/>
              </a:bodyPr>
              <a:p>
                <a:r>
                  <a:rPr lang="en-US" altLang="zh-CN">
                    <a:sym typeface="+mn-ea"/>
                  </a:rPr>
                  <a:t>EU[D[</a:t>
                </a:r>
                <a14:m>
                  <m:oMath xmlns:m="http://schemas.openxmlformats.org/officeDocument/2006/math">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𝛿</m:t>
                        </m:r>
                      </m:e>
                      <m:sub>
                        <m:r>
                          <a:rPr lang="en-US" altLang="zh-CN" i="1">
                            <a:latin typeface="Cambria Math" panose="02040503050406030204" charset="0"/>
                            <a:cs typeface="Cambria Math" panose="02040503050406030204" charset="0"/>
                            <a:sym typeface="+mn-ea"/>
                          </a:rPr>
                          <m:t>𝐴</m:t>
                        </m:r>
                      </m:sub>
                    </m:sSub>
                  </m:oMath>
                </a14:m>
                <a:r>
                  <a:rPr lang="en-US" altLang="zh-CN">
                    <a:sym typeface="+mn-ea"/>
                  </a:rPr>
                  <a:t>]]=</a:t>
                </a:r>
                <a14:m>
                  <m:oMath xmlns:m="http://schemas.openxmlformats.org/officeDocument/2006/math">
                    <m:nary>
                      <m:naryPr>
                        <m:chr m:val="∑"/>
                        <m:limLoc m:val="undOvr"/>
                        <m:supHide m:val="on"/>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𝑎</m:t>
                        </m:r>
                      </m:sub>
                      <m:sup/>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𝑝</m:t>
                            </m:r>
                          </m:e>
                          <m:sub>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𝛿</m:t>
                                </m:r>
                              </m:e>
                              <m:sub>
                                <m:r>
                                  <a:rPr lang="en-US" altLang="zh-CN" i="1">
                                    <a:latin typeface="Cambria Math" panose="02040503050406030204" charset="0"/>
                                    <a:cs typeface="Cambria Math" panose="02040503050406030204" charset="0"/>
                                    <a:sym typeface="+mn-ea"/>
                                  </a:rPr>
                                  <m:t>𝐴</m:t>
                                </m:r>
                              </m:sub>
                            </m:sSub>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𝑎</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𝑈</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𝑎</m:t>
                        </m:r>
                        <m:r>
                          <a:rPr lang="en-US" altLang="zh-CN" i="1">
                            <a:latin typeface="Cambria Math" panose="02040503050406030204" charset="0"/>
                            <a:cs typeface="Cambria Math" panose="02040503050406030204" charset="0"/>
                          </a:rPr>
                          <m:t>)</m:t>
                        </m:r>
                      </m:e>
                    </m:nary>
                  </m:oMath>
                </a14:m>
                <a:endParaRPr lang="en-US" altLang="zh-CN" i="1">
                  <a:latin typeface="Cambria Math" panose="02040503050406030204" charset="0"/>
                  <a:cs typeface="Cambria Math" panose="02040503050406030204" charset="0"/>
                </a:endParaRPr>
              </a:p>
              <a:p>
                <a14:m>
                  <m:oMathPara xmlns:m="http://schemas.openxmlformats.org/officeDocument/2006/math">
                    <m:oMathParaPr>
                      <m:jc m:val="left"/>
                    </m:oMathParaPr>
                    <m:oMath xmlns:m="http://schemas.openxmlformats.org/officeDocument/2006/math">
                      <m:sSup>
                        <m:sSupPr>
                          <m:ctrlPr>
                            <a:rPr lang="en-US" altLang="zh-CN" i="1">
                              <a:latin typeface="Cambria Math" panose="02040503050406030204" charset="0"/>
                              <a:cs typeface="Cambria Math" panose="02040503050406030204" charset="0"/>
                            </a:rPr>
                          </m:ctrlPr>
                        </m:sSupPr>
                        <m:e>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𝛿</m:t>
                              </m:r>
                            </m:e>
                            <m:sub>
                              <m:r>
                                <a:rPr lang="en-US" altLang="zh-CN" i="1">
                                  <a:latin typeface="Cambria Math" panose="02040503050406030204" charset="0"/>
                                  <a:cs typeface="Cambria Math" panose="02040503050406030204" charset="0"/>
                                  <a:sym typeface="+mn-ea"/>
                                </a:rPr>
                                <m:t>𝐴</m:t>
                              </m:r>
                            </m:sub>
                          </m:sSub>
                        </m:e>
                        <m:sup>
                          <m:r>
                            <a:rPr lang="en-US" altLang="zh-CN" i="1">
                              <a:latin typeface="Cambria Math" panose="02040503050406030204" charset="0"/>
                              <a:cs typeface="Cambria Math" panose="02040503050406030204" charset="0"/>
                            </a:rPr>
                            <m:t>∗</m:t>
                          </m:r>
                        </m:sup>
                      </m:sSup>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𝑎𝑟𝑔𝑚𝑎𝑥</m:t>
                          </m:r>
                        </m:e>
                        <m:sub>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𝛿</m:t>
                              </m:r>
                            </m:e>
                            <m:sub>
                              <m:r>
                                <a:rPr lang="en-US" altLang="zh-CN" i="1">
                                  <a:latin typeface="Cambria Math" panose="02040503050406030204" charset="0"/>
                                  <a:cs typeface="Cambria Math" panose="02040503050406030204" charset="0"/>
                                  <a:sym typeface="+mn-ea"/>
                                </a:rPr>
                                <m:t>𝐴</m:t>
                              </m:r>
                            </m:sub>
                          </m:sSub>
                        </m:sub>
                      </m:sSub>
                      <m:r>
                        <a:rPr lang="en-US" altLang="zh-CN">
                          <a:latin typeface="Cambria Math" panose="02040503050406030204" charset="0"/>
                          <a:sym typeface="+mn-ea"/>
                        </a:rPr>
                        <m:t>𝐸𝑈</m:t>
                      </m:r>
                      <m:r>
                        <a:rPr lang="en-US" altLang="zh-CN">
                          <a:latin typeface="Cambria Math" panose="02040503050406030204" charset="0"/>
                          <a:sym typeface="+mn-ea"/>
                        </a:rPr>
                        <m:t>[</m:t>
                      </m:r>
                      <m:r>
                        <a:rPr lang="en-US" altLang="zh-CN">
                          <a:latin typeface="Cambria Math" panose="02040503050406030204" charset="0"/>
                          <a:sym typeface="+mn-ea"/>
                        </a:rPr>
                        <m:t>𝐷</m:t>
                      </m:r>
                      <m:r>
                        <a:rPr lang="en-US" altLang="zh-CN">
                          <a:latin typeface="Cambria Math" panose="02040503050406030204" charset="0"/>
                          <a:sym typeface="+mn-ea"/>
                        </a:rPr>
                        <m:t>[</m:t>
                      </m:r>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𝛿</m:t>
                          </m:r>
                        </m:e>
                        <m:sub>
                          <m:r>
                            <a:rPr lang="en-US" altLang="zh-CN" i="1">
                              <a:latin typeface="Cambria Math" panose="02040503050406030204" charset="0"/>
                              <a:cs typeface="Cambria Math" panose="02040503050406030204" charset="0"/>
                              <a:sym typeface="+mn-ea"/>
                            </a:rPr>
                            <m:t>𝐴</m:t>
                          </m:r>
                        </m:sub>
                      </m:sSub>
                      <m:r>
                        <a:rPr lang="en-US" altLang="zh-CN">
                          <a:latin typeface="Cambria Math" panose="02040503050406030204" charset="0"/>
                          <a:sym typeface="+mn-ea"/>
                        </a:rPr>
                        <m:t>]]</m:t>
                      </m:r>
                    </m:oMath>
                  </m:oMathPara>
                </a14:m>
                <a:endParaRPr lang="zh-CN" altLang="en-US"/>
              </a:p>
            </p:txBody>
          </p:sp>
        </mc:Choice>
        <mc:Fallback>
          <p:sp>
            <p:nvSpPr>
              <p:cNvPr id="11" name="文本框 10"/>
              <p:cNvSpPr txBox="1">
                <a:spLocks noRot="1" noChangeAspect="1" noMove="1" noResize="1" noEditPoints="1" noAdjustHandles="1" noChangeArrowheads="1" noChangeShapeType="1" noTextEdit="1"/>
              </p:cNvSpPr>
              <p:nvPr/>
            </p:nvSpPr>
            <p:spPr>
              <a:xfrm>
                <a:off x="4286250" y="5532120"/>
                <a:ext cx="3763645" cy="714375"/>
              </a:xfrm>
              <a:prstGeom prst="rect">
                <a:avLst/>
              </a:prstGeom>
              <a:blipFill rotWithShape="1">
                <a:blip r:embed="rId6"/>
                <a:stretch>
                  <a:fillRect/>
                </a:stretch>
              </a:blipFill>
            </p:spPr>
            <p:txBody>
              <a:bodyPr/>
              <a:lstStyle/>
              <a:p>
                <a:r>
                  <a:rPr lang="zh-CN" altLang="en-US">
                    <a:noFill/>
                  </a:rPr>
                  <a:t> </a:t>
                </a:r>
              </a:p>
            </p:txBody>
          </p:sp>
        </mc:Fallback>
      </mc:AlternateContent>
    </p:spTree>
    <p:custDataLst>
      <p:tags r:id="rId7"/>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86410" y="292100"/>
            <a:ext cx="10730230" cy="5854700"/>
          </a:xfrm>
          <a:prstGeom prst="rect">
            <a:avLst/>
          </a:prstGeom>
        </p:spPr>
      </p:pic>
      <p:pic>
        <p:nvPicPr>
          <p:cNvPr id="4" name="图片 3"/>
          <p:cNvPicPr>
            <a:picLocks noChangeAspect="1"/>
          </p:cNvPicPr>
          <p:nvPr/>
        </p:nvPicPr>
        <p:blipFill>
          <a:blip r:embed="rId2"/>
          <a:stretch>
            <a:fillRect/>
          </a:stretch>
        </p:blipFill>
        <p:spPr>
          <a:xfrm>
            <a:off x="7139305" y="2941320"/>
            <a:ext cx="3000375" cy="419100"/>
          </a:xfrm>
          <a:prstGeom prst="rect">
            <a:avLst/>
          </a:prstGeom>
        </p:spPr>
      </p:pic>
      <p:sp>
        <p:nvSpPr>
          <p:cNvPr id="5" name="文本框 4"/>
          <p:cNvSpPr txBox="1"/>
          <p:nvPr/>
        </p:nvSpPr>
        <p:spPr>
          <a:xfrm>
            <a:off x="486410" y="3260725"/>
            <a:ext cx="3230880" cy="337185"/>
          </a:xfrm>
          <a:prstGeom prst="rect">
            <a:avLst/>
          </a:prstGeom>
          <a:noFill/>
        </p:spPr>
        <p:txBody>
          <a:bodyPr wrap="none" rtlCol="0">
            <a:spAutoFit/>
          </a:bodyPr>
          <a:p>
            <a:r>
              <a:rPr lang="zh-CN" altLang="en-US" sz="1600"/>
              <a:t>这里显示的是效用值，并不是概率</a:t>
            </a:r>
            <a:endParaRPr lang="zh-CN" altLang="en-US" sz="1600"/>
          </a:p>
        </p:txBody>
      </p:sp>
      <p:cxnSp>
        <p:nvCxnSpPr>
          <p:cNvPr id="6" name="直接箭头连接符 5"/>
          <p:cNvCxnSpPr>
            <a:stCxn id="5" idx="0"/>
          </p:cNvCxnSpPr>
          <p:nvPr/>
        </p:nvCxnSpPr>
        <p:spPr>
          <a:xfrm flipV="1">
            <a:off x="2101850" y="3162300"/>
            <a:ext cx="190500" cy="98425"/>
          </a:xfrm>
          <a:prstGeom prst="straightConnector1">
            <a:avLst/>
          </a:prstGeom>
          <a:ln>
            <a:tailEnd type="arrow" w="med" len="med"/>
          </a:ln>
        </p:spPr>
        <p:style>
          <a:lnRef idx="3">
            <a:schemeClr val="accent4"/>
          </a:lnRef>
          <a:fillRef idx="0">
            <a:schemeClr val="accent4"/>
          </a:fillRef>
          <a:effectRef idx="2">
            <a:schemeClr val="accent4"/>
          </a:effectRef>
          <a:fontRef idx="minor">
            <a:schemeClr val="tx1"/>
          </a:fontRef>
        </p:style>
      </p:cxnSp>
    </p:spTree>
    <p:custDataLst>
      <p:tags r:id="rId3"/>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611575" y="144215"/>
            <a:ext cx="10969200" cy="705600"/>
          </a:xfrm>
        </p:spPr>
        <p:txBody>
          <a:bodyPr/>
          <a:lstStyle/>
          <a:p>
            <a:r>
              <a:rPr lang="zh-CN" altLang="en-US" sz="2800">
                <a:latin typeface="华文新魏" panose="02010800040101010101" charset="-122"/>
                <a:ea typeface="华文新魏" panose="02010800040101010101" charset="-122"/>
              </a:rPr>
              <a:t>参考文献</a:t>
            </a:r>
            <a:endParaRPr lang="zh-CN" altLang="en-US" sz="2800">
              <a:latin typeface="华文新魏" panose="02010800040101010101" charset="-122"/>
              <a:ea typeface="华文新魏" panose="02010800040101010101" charset="-122"/>
            </a:endParaRPr>
          </a:p>
        </p:txBody>
      </p:sp>
      <p:sp>
        <p:nvSpPr>
          <p:cNvPr id="2" name="内容占位符 1"/>
          <p:cNvSpPr>
            <a:spLocks noGrp="1"/>
          </p:cNvSpPr>
          <p:nvPr>
            <p:ph idx="1"/>
            <p:custDataLst>
              <p:tags r:id="rId2"/>
            </p:custDataLst>
          </p:nvPr>
        </p:nvSpPr>
        <p:spPr>
          <a:xfrm>
            <a:off x="611505" y="961390"/>
            <a:ext cx="10968990" cy="5514975"/>
          </a:xfrm>
        </p:spPr>
        <p:txBody>
          <a:bodyPr>
            <a:normAutofit lnSpcReduction="10000"/>
          </a:bodyPr>
          <a:lstStyle/>
          <a:p>
            <a:r>
              <a:rPr lang="zh-CN" altLang="en-US" sz="1200" dirty="0">
                <a:sym typeface="+mn-ea"/>
              </a:rPr>
              <a:t>Nielsen T D ,  Jensen F V . Bayesian networks and decision graphs[M]. </a:t>
            </a:r>
            <a:endParaRPr lang="zh-CN" altLang="en-US" sz="1200" dirty="0"/>
          </a:p>
          <a:p>
            <a:r>
              <a:rPr lang="zh-CN" altLang="en-US" sz="1200" dirty="0"/>
              <a:t>R. Schubert, K. Schulze and G. Wanielik, "Situation Assessment for Automatic Lane-Change Maneuvers," in </a:t>
            </a:r>
            <a:r>
              <a:rPr lang="zh-CN" altLang="en-US" sz="1200" i="1" dirty="0"/>
              <a:t>IEEE Transactions on Intelligent Transportation Systems</a:t>
            </a:r>
            <a:r>
              <a:rPr lang="zh-CN" altLang="en-US" sz="1200" dirty="0"/>
              <a:t>, vol. 11, no. 3, pp. 607-616, Sept. 2010, doi: 10.1109/TITS.2010.2049353.</a:t>
            </a:r>
            <a:endParaRPr lang="zh-CN" altLang="en-US" sz="1200" dirty="0"/>
          </a:p>
          <a:p>
            <a:r>
              <a:rPr lang="zh-CN" altLang="en-US" sz="1200" dirty="0"/>
              <a:t>R. van der Merwe, “Sigma-point Kalman filters for probabilistic inference in dynamic state-space models,” Ph.D.dissertation, OGI School Sci. Eng., Oregon Health Sci. Univ., Apr. 2004.</a:t>
            </a:r>
            <a:endParaRPr lang="zh-CN" altLang="en-US" sz="1200" dirty="0"/>
          </a:p>
          <a:p>
            <a:r>
              <a:rPr lang="zh-CN" altLang="en-US" sz="1200" dirty="0"/>
              <a:t>Schubert R ,  Wanielik G . A Unified Bayesian Approach for Object and Situation Assessment[J]. Intelligent Transportation Systems Magazine IEEE, 2011, 3(2):6-19.</a:t>
            </a:r>
            <a:endParaRPr lang="zh-CN" altLang="en-US" sz="1200" dirty="0"/>
          </a:p>
          <a:p>
            <a:r>
              <a:rPr lang="zh-CN" altLang="en-US" sz="1200" dirty="0"/>
              <a:t> E. Richter, R. Schubert, and G. Wanielik, “Radar and vision based datafusion—Advanced filtering techniques for a</a:t>
            </a:r>
            <a:r>
              <a:rPr lang="en-US" altLang="zh-CN" sz="1200" dirty="0"/>
              <a:t> </a:t>
            </a:r>
            <a:r>
              <a:rPr lang="zh-CN" altLang="en-US" sz="1200" dirty="0"/>
              <a:t>multiobject vehicle tracking</a:t>
            </a:r>
            <a:r>
              <a:rPr lang="en-US" altLang="zh-CN" sz="1200" dirty="0"/>
              <a:t> </a:t>
            </a:r>
            <a:r>
              <a:rPr lang="zh-CN" altLang="en-US" sz="1200" dirty="0"/>
              <a:t>system,” in Proc. IEEE Intell. Veh. Symp., Jun. 4–6, 2008, pp. 120–125.</a:t>
            </a:r>
            <a:endParaRPr lang="zh-CN" altLang="en-US" sz="1200" dirty="0"/>
          </a:p>
          <a:p>
            <a:r>
              <a:rPr lang="zh-CN" altLang="en-US" sz="1200" dirty="0"/>
              <a:t>Schu Be Rt R ,  Wanielik G . Empirical evaluation of a unified Bayesian object and situation assessment approach for lane change assistance[C]// </a:t>
            </a:r>
            <a:r>
              <a:rPr lang="zh-CN" altLang="en-US" sz="1200" i="1" dirty="0"/>
              <a:t>International IEEE Conference on Intelligent Transportation Systems</a:t>
            </a:r>
            <a:r>
              <a:rPr lang="zh-CN" altLang="en-US" sz="1200" dirty="0"/>
              <a:t>. IEEE, 2011:1471-1476.</a:t>
            </a:r>
            <a:endParaRPr lang="zh-CN" altLang="en-US" sz="1200" dirty="0"/>
          </a:p>
          <a:p>
            <a:r>
              <a:rPr lang="zh-CN" altLang="en-US" sz="1200" dirty="0"/>
              <a:t>Eric J. Ma - An Attempt At Demystifying Bayesian Deep Learning</a:t>
            </a:r>
            <a:endParaRPr lang="zh-CN" altLang="en-US" sz="1200" dirty="0"/>
          </a:p>
          <a:p>
            <a:r>
              <a:rPr lang="zh-CN" altLang="en-US" sz="1200" dirty="0"/>
              <a:t>Blundell C ,  Cornebise J ,  Kavukcuoglu K , et al. Weight Uncertainty in Neural Networks[J]. Computer Science, 2015.</a:t>
            </a:r>
            <a:endParaRPr lang="zh-CN" altLang="en-US" sz="1200" dirty="0"/>
          </a:p>
          <a:p>
            <a:r>
              <a:rPr lang="zh-CN" altLang="en-US" sz="1200" dirty="0"/>
              <a:t>Wang, Hao and Dit-Yan Yeung. “A Survey on Bayesian Deep Learning.” ACM Computing Surveys (CSUR) 53 (2020): 1 - 37.</a:t>
            </a:r>
            <a:endParaRPr lang="zh-CN" altLang="en-US" sz="1200" dirty="0"/>
          </a:p>
          <a:p>
            <a:r>
              <a:rPr lang="zh-CN" altLang="en-US" sz="1200" dirty="0"/>
              <a:t>Tran D ,  Kucukelbir A ,  Dieng A B , et al. Edward: A library for probabilistic modeling, inference, and criticism[J].  2016.</a:t>
            </a:r>
            <a:endParaRPr lang="zh-CN" altLang="en-US" sz="1200" dirty="0"/>
          </a:p>
          <a:p>
            <a:r>
              <a:rPr lang="zh-CN" altLang="en-US" sz="1200" dirty="0"/>
              <a:t>另外，部分图片来源于网络</a:t>
            </a:r>
            <a:endParaRPr lang="zh-CN" altLang="en-US" sz="1200" dirty="0"/>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42570" y="1325880"/>
            <a:ext cx="4314825" cy="1524000"/>
          </a:xfrm>
          <a:prstGeom prst="rect">
            <a:avLst/>
          </a:prstGeom>
        </p:spPr>
      </p:pic>
      <p:pic>
        <p:nvPicPr>
          <p:cNvPr id="3" name="图片 2"/>
          <p:cNvPicPr>
            <a:picLocks noChangeAspect="1"/>
          </p:cNvPicPr>
          <p:nvPr/>
        </p:nvPicPr>
        <p:blipFill>
          <a:blip r:embed="rId2"/>
          <a:stretch>
            <a:fillRect/>
          </a:stretch>
        </p:blipFill>
        <p:spPr>
          <a:xfrm>
            <a:off x="1148715" y="935355"/>
            <a:ext cx="2057400" cy="390525"/>
          </a:xfrm>
          <a:prstGeom prst="rect">
            <a:avLst/>
          </a:prstGeom>
        </p:spPr>
      </p:pic>
      <p:pic>
        <p:nvPicPr>
          <p:cNvPr id="4" name="图片 3"/>
          <p:cNvPicPr>
            <a:picLocks noChangeAspect="1"/>
          </p:cNvPicPr>
          <p:nvPr/>
        </p:nvPicPr>
        <p:blipFill>
          <a:blip r:embed="rId3"/>
          <a:stretch>
            <a:fillRect/>
          </a:stretch>
        </p:blipFill>
        <p:spPr>
          <a:xfrm>
            <a:off x="0" y="0"/>
            <a:ext cx="1629410" cy="935990"/>
          </a:xfrm>
          <a:prstGeom prst="rect">
            <a:avLst/>
          </a:prstGeom>
        </p:spPr>
      </p:pic>
      <p:pic>
        <p:nvPicPr>
          <p:cNvPr id="5" name="图片 4"/>
          <p:cNvPicPr>
            <a:picLocks noChangeAspect="1"/>
          </p:cNvPicPr>
          <p:nvPr/>
        </p:nvPicPr>
        <p:blipFill>
          <a:blip r:embed="rId4"/>
          <a:stretch>
            <a:fillRect/>
          </a:stretch>
        </p:blipFill>
        <p:spPr>
          <a:xfrm>
            <a:off x="4274185" y="119380"/>
            <a:ext cx="3981450" cy="4867275"/>
          </a:xfrm>
          <a:prstGeom prst="rect">
            <a:avLst/>
          </a:prstGeom>
        </p:spPr>
      </p:pic>
      <p:pic>
        <p:nvPicPr>
          <p:cNvPr id="10" name="图片 9"/>
          <p:cNvPicPr>
            <a:picLocks noChangeAspect="1"/>
          </p:cNvPicPr>
          <p:nvPr/>
        </p:nvPicPr>
        <p:blipFill>
          <a:blip r:embed="rId5"/>
          <a:stretch>
            <a:fillRect/>
          </a:stretch>
        </p:blipFill>
        <p:spPr>
          <a:xfrm>
            <a:off x="529590" y="2919730"/>
            <a:ext cx="3637915" cy="2131695"/>
          </a:xfrm>
          <a:prstGeom prst="rect">
            <a:avLst/>
          </a:prstGeom>
        </p:spPr>
      </p:pic>
      <p:pic>
        <p:nvPicPr>
          <p:cNvPr id="11" name="图片 10"/>
          <p:cNvPicPr>
            <a:picLocks noChangeAspect="1"/>
          </p:cNvPicPr>
          <p:nvPr/>
        </p:nvPicPr>
        <p:blipFill>
          <a:blip r:embed="rId6"/>
          <a:stretch>
            <a:fillRect/>
          </a:stretch>
        </p:blipFill>
        <p:spPr>
          <a:xfrm>
            <a:off x="299085" y="5394325"/>
            <a:ext cx="3756025" cy="1001395"/>
          </a:xfrm>
          <a:prstGeom prst="rect">
            <a:avLst/>
          </a:prstGeom>
        </p:spPr>
      </p:pic>
      <p:pic>
        <p:nvPicPr>
          <p:cNvPr id="6" name="图片 5"/>
          <p:cNvPicPr>
            <a:picLocks noChangeAspect="1"/>
          </p:cNvPicPr>
          <p:nvPr/>
        </p:nvPicPr>
        <p:blipFill>
          <a:blip r:embed="rId7"/>
          <a:stretch>
            <a:fillRect/>
          </a:stretch>
        </p:blipFill>
        <p:spPr>
          <a:xfrm>
            <a:off x="4769485" y="4918075"/>
            <a:ext cx="2876550" cy="904875"/>
          </a:xfrm>
          <a:prstGeom prst="rect">
            <a:avLst/>
          </a:prstGeom>
        </p:spPr>
      </p:pic>
      <p:pic>
        <p:nvPicPr>
          <p:cNvPr id="7" name="图片 6"/>
          <p:cNvPicPr>
            <a:picLocks noChangeAspect="1"/>
          </p:cNvPicPr>
          <p:nvPr/>
        </p:nvPicPr>
        <p:blipFill>
          <a:blip r:embed="rId8"/>
          <a:stretch>
            <a:fillRect/>
          </a:stretch>
        </p:blipFill>
        <p:spPr>
          <a:xfrm>
            <a:off x="4545330" y="5700395"/>
            <a:ext cx="3439160" cy="1157605"/>
          </a:xfrm>
          <a:prstGeom prst="rect">
            <a:avLst/>
          </a:prstGeom>
        </p:spPr>
      </p:pic>
      <p:sp>
        <p:nvSpPr>
          <p:cNvPr id="8" name="文本框 7"/>
          <p:cNvSpPr txBox="1"/>
          <p:nvPr/>
        </p:nvSpPr>
        <p:spPr>
          <a:xfrm>
            <a:off x="6664325" y="5394325"/>
            <a:ext cx="1833880" cy="368300"/>
          </a:xfrm>
          <a:prstGeom prst="rect">
            <a:avLst/>
          </a:prstGeom>
          <a:noFill/>
        </p:spPr>
        <p:txBody>
          <a:bodyPr wrap="none" rtlCol="0">
            <a:spAutoFit/>
          </a:bodyPr>
          <a:p>
            <a:r>
              <a:rPr lang="zh-CN" altLang="en-US"/>
              <a:t>第</a:t>
            </a:r>
            <a:r>
              <a:rPr lang="en-US" altLang="zh-CN"/>
              <a:t>j</a:t>
            </a:r>
            <a:r>
              <a:rPr lang="zh-CN" altLang="en-US"/>
              <a:t>车在哪个道上</a:t>
            </a:r>
            <a:endParaRPr lang="zh-CN" altLang="en-US"/>
          </a:p>
        </p:txBody>
      </p:sp>
      <p:pic>
        <p:nvPicPr>
          <p:cNvPr id="9" name="图片 8"/>
          <p:cNvPicPr>
            <a:picLocks noChangeAspect="1"/>
          </p:cNvPicPr>
          <p:nvPr/>
        </p:nvPicPr>
        <p:blipFill>
          <a:blip r:embed="rId9"/>
          <a:stretch>
            <a:fillRect/>
          </a:stretch>
        </p:blipFill>
        <p:spPr>
          <a:xfrm>
            <a:off x="8498205" y="119380"/>
            <a:ext cx="3496310" cy="5086350"/>
          </a:xfrm>
          <a:prstGeom prst="rect">
            <a:avLst/>
          </a:prstGeom>
        </p:spPr>
      </p:pic>
      <p:sp>
        <p:nvSpPr>
          <p:cNvPr id="12" name="文本框 11"/>
          <p:cNvSpPr txBox="1"/>
          <p:nvPr/>
        </p:nvSpPr>
        <p:spPr>
          <a:xfrm>
            <a:off x="9344025" y="5104130"/>
            <a:ext cx="1376680" cy="368300"/>
          </a:xfrm>
          <a:prstGeom prst="rect">
            <a:avLst/>
          </a:prstGeom>
          <a:noFill/>
        </p:spPr>
        <p:txBody>
          <a:bodyPr wrap="none" rtlCol="0">
            <a:spAutoFit/>
          </a:bodyPr>
          <a:p>
            <a:r>
              <a:rPr lang="en-US" altLang="zh-CN"/>
              <a:t>j</a:t>
            </a:r>
            <a:r>
              <a:rPr lang="zh-CN" altLang="en-US"/>
              <a:t>车危险吗？</a:t>
            </a:r>
            <a:endParaRPr lang="zh-CN" altLang="en-US"/>
          </a:p>
        </p:txBody>
      </p:sp>
      <p:pic>
        <p:nvPicPr>
          <p:cNvPr id="13" name="图片 12"/>
          <p:cNvPicPr>
            <a:picLocks noChangeAspect="1"/>
          </p:cNvPicPr>
          <p:nvPr/>
        </p:nvPicPr>
        <p:blipFill>
          <a:blip r:embed="rId10"/>
          <a:stretch>
            <a:fillRect/>
          </a:stretch>
        </p:blipFill>
        <p:spPr>
          <a:xfrm>
            <a:off x="8498205" y="5472430"/>
            <a:ext cx="3219450" cy="1314450"/>
          </a:xfrm>
          <a:prstGeom prst="rect">
            <a:avLst/>
          </a:prstGeom>
        </p:spPr>
      </p:pic>
      <p:sp>
        <p:nvSpPr>
          <p:cNvPr id="14" name="文本框 13"/>
          <p:cNvSpPr txBox="1"/>
          <p:nvPr/>
        </p:nvSpPr>
        <p:spPr>
          <a:xfrm>
            <a:off x="2684145" y="25400"/>
            <a:ext cx="2007235" cy="860425"/>
          </a:xfrm>
          <a:prstGeom prst="rect">
            <a:avLst/>
          </a:prstGeom>
          <a:noFill/>
        </p:spPr>
        <p:txBody>
          <a:bodyPr wrap="square" rtlCol="0">
            <a:spAutoFit/>
          </a:bodyPr>
          <a:p>
            <a:r>
              <a:rPr lang="zh-CN" altLang="en-US" sz="1000"/>
              <a:t>这是坐标转换！从相机的坐标</a:t>
            </a:r>
            <a:endParaRPr lang="zh-CN" altLang="en-US" sz="1000"/>
          </a:p>
          <a:p>
            <a:r>
              <a:rPr lang="zh-CN" altLang="en-US" sz="1000"/>
              <a:t>转化为左侧车道线坐标，公式</a:t>
            </a:r>
            <a:endParaRPr lang="zh-CN" altLang="en-US" sz="1000"/>
          </a:p>
          <a:p>
            <a:r>
              <a:rPr lang="zh-CN" altLang="en-US" sz="1000"/>
              <a:t>中的</a:t>
            </a:r>
            <a:r>
              <a:rPr lang="en-US" altLang="zh-CN" sz="1000"/>
              <a:t>x</a:t>
            </a:r>
            <a:r>
              <a:rPr lang="zh-CN" altLang="en-US" sz="1000"/>
              <a:t>，</a:t>
            </a:r>
            <a:r>
              <a:rPr lang="en-US" altLang="zh-CN" sz="1000"/>
              <a:t>y</a:t>
            </a:r>
            <a:r>
              <a:rPr lang="zh-CN" altLang="en-US" sz="1000"/>
              <a:t>是</a:t>
            </a:r>
            <a:r>
              <a:rPr lang="en-US" altLang="zh-CN" sz="1000"/>
              <a:t>j</a:t>
            </a:r>
            <a:r>
              <a:rPr lang="zh-CN" altLang="en-US" sz="1000"/>
              <a:t>车相对于自车的</a:t>
            </a:r>
            <a:endParaRPr lang="zh-CN" altLang="en-US" sz="1000"/>
          </a:p>
          <a:p>
            <a:r>
              <a:rPr lang="zh-CN" altLang="en-US" sz="1000"/>
              <a:t>左边，最后得到的结果是</a:t>
            </a:r>
            <a:r>
              <a:rPr lang="en-US" altLang="zh-CN" sz="1000"/>
              <a:t>j</a:t>
            </a:r>
            <a:r>
              <a:rPr lang="zh-CN" altLang="en-US" sz="1000"/>
              <a:t>车</a:t>
            </a:r>
            <a:endParaRPr lang="zh-CN" altLang="en-US" sz="1000"/>
          </a:p>
          <a:p>
            <a:r>
              <a:rPr lang="zh-CN" altLang="en-US" sz="1000"/>
              <a:t>相对于左边车道线坐标的</a:t>
            </a:r>
            <a:r>
              <a:rPr lang="en-US" altLang="zh-CN" sz="1000"/>
              <a:t>x</a:t>
            </a:r>
            <a:r>
              <a:rPr lang="zh-CN" altLang="en-US" sz="1000"/>
              <a:t>值</a:t>
            </a:r>
            <a:endParaRPr lang="zh-CN" altLang="en-US" sz="1000"/>
          </a:p>
        </p:txBody>
      </p:sp>
    </p:spTree>
    <p:custDataLst>
      <p:tags r:id="rId1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3056" y="1331903"/>
            <a:ext cx="7660369" cy="4861522"/>
          </a:xfrm>
          <a:prstGeom prst="rect">
            <a:avLst/>
          </a:prstGeom>
        </p:spPr>
      </p:pic>
      <p:sp>
        <p:nvSpPr>
          <p:cNvPr id="2" name="矩形 1"/>
          <p:cNvSpPr/>
          <p:nvPr/>
        </p:nvSpPr>
        <p:spPr>
          <a:xfrm>
            <a:off x="5085715" y="1469390"/>
            <a:ext cx="274955" cy="1803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 name="文本框 2"/>
          <p:cNvSpPr txBox="1"/>
          <p:nvPr/>
        </p:nvSpPr>
        <p:spPr>
          <a:xfrm>
            <a:off x="4991735" y="1406525"/>
            <a:ext cx="618490" cy="306705"/>
          </a:xfrm>
          <a:prstGeom prst="rect">
            <a:avLst/>
          </a:prstGeom>
          <a:noFill/>
        </p:spPr>
        <p:txBody>
          <a:bodyPr wrap="square" rtlCol="0">
            <a:spAutoFit/>
          </a:bodyPr>
          <a:p>
            <a:r>
              <a:rPr lang="en-US" altLang="zh-CN" sz="1400"/>
              <a:t>Risk</a:t>
            </a:r>
            <a:endParaRPr lang="en-US" altLang="zh-CN" sz="1400"/>
          </a:p>
        </p:txBody>
      </p:sp>
      <p:pic>
        <p:nvPicPr>
          <p:cNvPr id="7" name="图片 6"/>
          <p:cNvPicPr>
            <a:picLocks noChangeAspect="1"/>
          </p:cNvPicPr>
          <p:nvPr/>
        </p:nvPicPr>
        <p:blipFill>
          <a:blip r:embed="rId2"/>
          <a:stretch>
            <a:fillRect/>
          </a:stretch>
        </p:blipFill>
        <p:spPr>
          <a:xfrm>
            <a:off x="4554220" y="2638425"/>
            <a:ext cx="896620" cy="203200"/>
          </a:xfrm>
          <a:prstGeom prst="rect">
            <a:avLst/>
          </a:prstGeom>
        </p:spPr>
      </p:pic>
      <p:pic>
        <p:nvPicPr>
          <p:cNvPr id="8" name="图片 7"/>
          <p:cNvPicPr>
            <a:picLocks noChangeAspect="1"/>
          </p:cNvPicPr>
          <p:nvPr/>
        </p:nvPicPr>
        <p:blipFill>
          <a:blip r:embed="rId2"/>
          <a:stretch>
            <a:fillRect/>
          </a:stretch>
        </p:blipFill>
        <p:spPr>
          <a:xfrm>
            <a:off x="8916670" y="3237230"/>
            <a:ext cx="1009650" cy="228600"/>
          </a:xfrm>
          <a:prstGeom prst="rect">
            <a:avLst/>
          </a:prstGeom>
        </p:spPr>
      </p:pic>
      <p:pic>
        <p:nvPicPr>
          <p:cNvPr id="9" name="图片 8"/>
          <p:cNvPicPr>
            <a:picLocks noChangeAspect="1"/>
          </p:cNvPicPr>
          <p:nvPr/>
        </p:nvPicPr>
        <p:blipFill>
          <a:blip r:embed="rId2"/>
          <a:stretch>
            <a:fillRect/>
          </a:stretch>
        </p:blipFill>
        <p:spPr>
          <a:xfrm>
            <a:off x="4554220" y="3830320"/>
            <a:ext cx="896620" cy="203200"/>
          </a:xfrm>
          <a:prstGeom prst="rect">
            <a:avLst/>
          </a:prstGeom>
        </p:spPr>
      </p:pic>
      <p:pic>
        <p:nvPicPr>
          <p:cNvPr id="10" name="图片 9"/>
          <p:cNvPicPr>
            <a:picLocks noChangeAspect="1"/>
          </p:cNvPicPr>
          <p:nvPr/>
        </p:nvPicPr>
        <p:blipFill>
          <a:blip r:embed="rId2"/>
          <a:stretch>
            <a:fillRect/>
          </a:stretch>
        </p:blipFill>
        <p:spPr>
          <a:xfrm>
            <a:off x="4554220" y="5022215"/>
            <a:ext cx="896620" cy="203200"/>
          </a:xfrm>
          <a:prstGeom prst="rect">
            <a:avLst/>
          </a:prstGeom>
        </p:spPr>
      </p:pic>
      <p:sp>
        <p:nvSpPr>
          <p:cNvPr id="12" name="矩形 11"/>
          <p:cNvSpPr/>
          <p:nvPr/>
        </p:nvSpPr>
        <p:spPr>
          <a:xfrm>
            <a:off x="5979160" y="1451610"/>
            <a:ext cx="275590" cy="20637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3" name="文本框 12"/>
          <p:cNvSpPr txBox="1"/>
          <p:nvPr/>
        </p:nvSpPr>
        <p:spPr>
          <a:xfrm>
            <a:off x="5883275" y="1405890"/>
            <a:ext cx="618490" cy="306705"/>
          </a:xfrm>
          <a:prstGeom prst="rect">
            <a:avLst/>
          </a:prstGeom>
          <a:noFill/>
        </p:spPr>
        <p:txBody>
          <a:bodyPr wrap="square" rtlCol="0">
            <a:spAutoFit/>
          </a:bodyPr>
          <a:p>
            <a:r>
              <a:rPr lang="en-US" altLang="zh-CN" sz="1400"/>
              <a:t>Risk</a:t>
            </a:r>
            <a:endParaRPr lang="en-US" altLang="zh-CN" sz="1400"/>
          </a:p>
        </p:txBody>
      </p:sp>
      <p:pic>
        <p:nvPicPr>
          <p:cNvPr id="14" name="图片 13"/>
          <p:cNvPicPr>
            <a:picLocks noChangeAspect="1"/>
          </p:cNvPicPr>
          <p:nvPr/>
        </p:nvPicPr>
        <p:blipFill>
          <a:blip r:embed="rId3"/>
          <a:srcRect l="4765" t="10160"/>
          <a:stretch>
            <a:fillRect/>
          </a:stretch>
        </p:blipFill>
        <p:spPr>
          <a:xfrm>
            <a:off x="5498465" y="2620010"/>
            <a:ext cx="951865" cy="250190"/>
          </a:xfrm>
          <a:prstGeom prst="rect">
            <a:avLst/>
          </a:prstGeom>
        </p:spPr>
      </p:pic>
      <p:pic>
        <p:nvPicPr>
          <p:cNvPr id="17" name="图片 16"/>
          <p:cNvPicPr>
            <a:picLocks noChangeAspect="1"/>
          </p:cNvPicPr>
          <p:nvPr/>
        </p:nvPicPr>
        <p:blipFill>
          <a:blip r:embed="rId3"/>
          <a:srcRect t="15632"/>
          <a:stretch>
            <a:fillRect/>
          </a:stretch>
        </p:blipFill>
        <p:spPr>
          <a:xfrm>
            <a:off x="5450840" y="3824605"/>
            <a:ext cx="999490" cy="234950"/>
          </a:xfrm>
          <a:prstGeom prst="rect">
            <a:avLst/>
          </a:prstGeom>
        </p:spPr>
      </p:pic>
      <p:pic>
        <p:nvPicPr>
          <p:cNvPr id="18" name="图片 17"/>
          <p:cNvPicPr>
            <a:picLocks noChangeAspect="1"/>
          </p:cNvPicPr>
          <p:nvPr/>
        </p:nvPicPr>
        <p:blipFill>
          <a:blip r:embed="rId3"/>
          <a:srcRect t="15632"/>
          <a:stretch>
            <a:fillRect/>
          </a:stretch>
        </p:blipFill>
        <p:spPr>
          <a:xfrm>
            <a:off x="5450840" y="5021580"/>
            <a:ext cx="999490" cy="234950"/>
          </a:xfrm>
          <a:prstGeom prst="rect">
            <a:avLst/>
          </a:prstGeom>
        </p:spPr>
      </p:pic>
      <p:pic>
        <p:nvPicPr>
          <p:cNvPr id="19" name="图片 18"/>
          <p:cNvPicPr>
            <a:picLocks noChangeAspect="1"/>
          </p:cNvPicPr>
          <p:nvPr/>
        </p:nvPicPr>
        <p:blipFill>
          <a:blip r:embed="rId3"/>
          <a:srcRect t="15632"/>
          <a:stretch>
            <a:fillRect/>
          </a:stretch>
        </p:blipFill>
        <p:spPr>
          <a:xfrm>
            <a:off x="5474970" y="1456055"/>
            <a:ext cx="999490" cy="234950"/>
          </a:xfrm>
          <a:prstGeom prst="rect">
            <a:avLst/>
          </a:prstGeom>
        </p:spPr>
      </p:pic>
      <p:pic>
        <p:nvPicPr>
          <p:cNvPr id="20" name="图片 19"/>
          <p:cNvPicPr>
            <a:picLocks noChangeAspect="1"/>
          </p:cNvPicPr>
          <p:nvPr/>
        </p:nvPicPr>
        <p:blipFill>
          <a:blip r:embed="rId2"/>
          <a:stretch>
            <a:fillRect/>
          </a:stretch>
        </p:blipFill>
        <p:spPr>
          <a:xfrm>
            <a:off x="4554220" y="1452245"/>
            <a:ext cx="896620" cy="203200"/>
          </a:xfrm>
          <a:prstGeom prst="rect">
            <a:avLst/>
          </a:prstGeom>
        </p:spPr>
      </p:pic>
    </p:spTree>
    <p:custDataLst>
      <p:tags r:id="rId4"/>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1113" y="1439219"/>
            <a:ext cx="8004100" cy="2587846"/>
          </a:xfrm>
          <a:prstGeom prst="rect">
            <a:avLst/>
          </a:prstGeom>
        </p:spPr>
      </p:pic>
      <p:sp>
        <p:nvSpPr>
          <p:cNvPr id="3" name="矩形 2"/>
          <p:cNvSpPr/>
          <p:nvPr/>
        </p:nvSpPr>
        <p:spPr>
          <a:xfrm>
            <a:off x="4784725" y="1537970"/>
            <a:ext cx="283845" cy="231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4690110" y="1500505"/>
            <a:ext cx="618490" cy="337185"/>
          </a:xfrm>
          <a:prstGeom prst="rect">
            <a:avLst/>
          </a:prstGeom>
          <a:noFill/>
        </p:spPr>
        <p:txBody>
          <a:bodyPr wrap="square" rtlCol="0">
            <a:spAutoFit/>
          </a:bodyPr>
          <a:p>
            <a:r>
              <a:rPr lang="en-US" altLang="zh-CN" sz="1600"/>
              <a:t>Risk</a:t>
            </a:r>
            <a:endParaRPr lang="en-US" altLang="zh-CN" sz="1600"/>
          </a:p>
        </p:txBody>
      </p:sp>
      <p:sp>
        <p:nvSpPr>
          <p:cNvPr id="6" name="矩形 5"/>
          <p:cNvSpPr/>
          <p:nvPr/>
        </p:nvSpPr>
        <p:spPr>
          <a:xfrm>
            <a:off x="4784725" y="2775585"/>
            <a:ext cx="274955" cy="231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5721350" y="1555115"/>
            <a:ext cx="275590" cy="214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5721350" y="2792730"/>
            <a:ext cx="292735" cy="240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4690110" y="2744470"/>
            <a:ext cx="618490" cy="337185"/>
          </a:xfrm>
          <a:prstGeom prst="rect">
            <a:avLst/>
          </a:prstGeom>
          <a:noFill/>
        </p:spPr>
        <p:txBody>
          <a:bodyPr wrap="square" rtlCol="0">
            <a:spAutoFit/>
          </a:bodyPr>
          <a:p>
            <a:r>
              <a:rPr lang="en-US" altLang="zh-CN" sz="1600"/>
              <a:t>Risk</a:t>
            </a:r>
            <a:endParaRPr lang="en-US" altLang="zh-CN" sz="1600"/>
          </a:p>
        </p:txBody>
      </p:sp>
      <p:sp>
        <p:nvSpPr>
          <p:cNvPr id="13" name="文本框 12"/>
          <p:cNvSpPr txBox="1"/>
          <p:nvPr/>
        </p:nvSpPr>
        <p:spPr>
          <a:xfrm>
            <a:off x="5619115" y="1500505"/>
            <a:ext cx="618490" cy="337185"/>
          </a:xfrm>
          <a:prstGeom prst="rect">
            <a:avLst/>
          </a:prstGeom>
          <a:noFill/>
        </p:spPr>
        <p:txBody>
          <a:bodyPr wrap="square" rtlCol="0">
            <a:spAutoFit/>
          </a:bodyPr>
          <a:p>
            <a:r>
              <a:rPr lang="en-US" altLang="zh-CN" sz="1600"/>
              <a:t>Risk</a:t>
            </a:r>
            <a:endParaRPr lang="en-US" altLang="zh-CN" sz="1600"/>
          </a:p>
        </p:txBody>
      </p:sp>
      <p:sp>
        <p:nvSpPr>
          <p:cNvPr id="14" name="文本框 13"/>
          <p:cNvSpPr txBox="1"/>
          <p:nvPr/>
        </p:nvSpPr>
        <p:spPr>
          <a:xfrm>
            <a:off x="5619115" y="2744470"/>
            <a:ext cx="618490" cy="337185"/>
          </a:xfrm>
          <a:prstGeom prst="rect">
            <a:avLst/>
          </a:prstGeom>
          <a:noFill/>
        </p:spPr>
        <p:txBody>
          <a:bodyPr wrap="square" rtlCol="0">
            <a:spAutoFit/>
          </a:bodyPr>
          <a:p>
            <a:r>
              <a:rPr lang="en-US" altLang="zh-CN" sz="1600"/>
              <a:t>Risk</a:t>
            </a:r>
            <a:endParaRPr lang="en-US" altLang="zh-CN" sz="1600"/>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17170" y="153670"/>
            <a:ext cx="5638800" cy="3009900"/>
          </a:xfrm>
          <a:prstGeom prst="rect">
            <a:avLst/>
          </a:prstGeom>
        </p:spPr>
      </p:pic>
      <p:sp>
        <p:nvSpPr>
          <p:cNvPr id="3" name="文本框 2"/>
          <p:cNvSpPr txBox="1"/>
          <p:nvPr/>
        </p:nvSpPr>
        <p:spPr>
          <a:xfrm>
            <a:off x="6692900" y="584200"/>
            <a:ext cx="4297680" cy="1476375"/>
          </a:xfrm>
          <a:prstGeom prst="rect">
            <a:avLst/>
          </a:prstGeom>
          <a:noFill/>
        </p:spPr>
        <p:txBody>
          <a:bodyPr wrap="none" rtlCol="0">
            <a:spAutoFit/>
          </a:bodyPr>
          <a:p>
            <a:r>
              <a:rPr lang="zh-CN" altLang="en-US"/>
              <a:t>这里是一些车道线检测的代码，有点问题</a:t>
            </a:r>
            <a:endParaRPr lang="zh-CN" altLang="en-US"/>
          </a:p>
          <a:p>
            <a:r>
              <a:rPr lang="zh-CN" altLang="en-US"/>
              <a:t>时间有限，之后再去搞吧！</a:t>
            </a:r>
            <a:endParaRPr lang="zh-CN" altLang="en-US"/>
          </a:p>
          <a:p>
            <a:endParaRPr lang="zh-CN" altLang="en-US"/>
          </a:p>
          <a:p>
            <a:r>
              <a:rPr lang="zh-CN" altLang="en-US"/>
              <a:t>使用的还是霍夫线检测，效果很差</a:t>
            </a:r>
            <a:endParaRPr lang="zh-CN" altLang="en-US"/>
          </a:p>
          <a:p>
            <a:r>
              <a:rPr lang="zh-CN" altLang="en-US"/>
              <a:t>可能是代码有问题！</a:t>
            </a:r>
            <a:endParaRPr lang="zh-CN" altLang="en-US"/>
          </a:p>
        </p:txBody>
      </p:sp>
      <p:pic>
        <p:nvPicPr>
          <p:cNvPr id="4" name="图片 3"/>
          <p:cNvPicPr>
            <a:picLocks noChangeAspect="1"/>
          </p:cNvPicPr>
          <p:nvPr/>
        </p:nvPicPr>
        <p:blipFill>
          <a:blip r:embed="rId2"/>
          <a:stretch>
            <a:fillRect/>
          </a:stretch>
        </p:blipFill>
        <p:spPr>
          <a:xfrm>
            <a:off x="217170" y="3378200"/>
            <a:ext cx="5226685" cy="3113405"/>
          </a:xfrm>
          <a:prstGeom prst="rect">
            <a:avLst/>
          </a:prstGeom>
        </p:spPr>
      </p:pic>
      <p:pic>
        <p:nvPicPr>
          <p:cNvPr id="5" name="图片 4"/>
          <p:cNvPicPr>
            <a:picLocks noChangeAspect="1"/>
          </p:cNvPicPr>
          <p:nvPr/>
        </p:nvPicPr>
        <p:blipFill>
          <a:blip r:embed="rId3"/>
          <a:stretch>
            <a:fillRect/>
          </a:stretch>
        </p:blipFill>
        <p:spPr>
          <a:xfrm>
            <a:off x="5683250" y="3367405"/>
            <a:ext cx="5373370" cy="3134360"/>
          </a:xfrm>
          <a:prstGeom prst="rect">
            <a:avLst/>
          </a:prstGeom>
        </p:spPr>
      </p:pic>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椭圆 9"/>
          <p:cNvSpPr/>
          <p:nvPr>
            <p:custDataLst>
              <p:tags r:id="rId1"/>
            </p:custDataLst>
          </p:nvPr>
        </p:nvSpPr>
        <p:spPr>
          <a:xfrm>
            <a:off x="682625" y="1485900"/>
            <a:ext cx="11219180" cy="3886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custDataLst>
              <p:tags r:id="rId2"/>
            </p:custDataLst>
          </p:nvPr>
        </p:nvSpPr>
        <p:spPr/>
        <p:txBody>
          <a:bodyPr/>
          <a:p>
            <a:r>
              <a:rPr lang="zh-CN" altLang="en-US" sz="2800">
                <a:latin typeface="华文新魏" panose="02010800040101010101" charset="-122"/>
                <a:ea typeface="华文新魏" panose="02010800040101010101" charset="-122"/>
              </a:rPr>
              <a:t>框架介绍</a:t>
            </a:r>
            <a:endParaRPr lang="zh-CN" altLang="en-US" sz="2800"/>
          </a:p>
        </p:txBody>
      </p:sp>
      <p:sp>
        <p:nvSpPr>
          <p:cNvPr id="4" name="文本框 3"/>
          <p:cNvSpPr txBox="1"/>
          <p:nvPr>
            <p:custDataLst>
              <p:tags r:id="rId3"/>
            </p:custDataLst>
          </p:nvPr>
        </p:nvSpPr>
        <p:spPr>
          <a:xfrm>
            <a:off x="2047875" y="2275205"/>
            <a:ext cx="2383790" cy="922020"/>
          </a:xfrm>
          <a:prstGeom prst="rect">
            <a:avLst/>
          </a:prstGeom>
          <a:solidFill>
            <a:schemeClr val="bg1">
              <a:lumMod val="95000"/>
            </a:schemeClr>
          </a:solidFill>
          <a:ln>
            <a:solidFill>
              <a:schemeClr val="accent3">
                <a:lumMod val="75000"/>
              </a:schemeClr>
            </a:solidFill>
          </a:ln>
        </p:spPr>
        <p:txBody>
          <a:bodyPr wrap="square" rtlCol="0">
            <a:spAutoFit/>
          </a:bodyPr>
          <a:p>
            <a:r>
              <a:rPr lang="zh-CN" altLang="en-US"/>
              <a:t>医生看到</a:t>
            </a:r>
            <a:br>
              <a:rPr lang="zh-CN" altLang="en-US"/>
            </a:br>
            <a:r>
              <a:rPr lang="zh-CN" altLang="en-US">
                <a:solidFill>
                  <a:srgbClr val="00B050"/>
                </a:solidFill>
              </a:rPr>
              <a:t>看</a:t>
            </a:r>
            <a:r>
              <a:rPr lang="zh-CN" altLang="en-US"/>
              <a:t>病人的</a:t>
            </a:r>
            <a:r>
              <a:rPr lang="en-US" altLang="zh-CN"/>
              <a:t>CT</a:t>
            </a:r>
            <a:r>
              <a:rPr lang="zh-CN" altLang="en-US"/>
              <a:t>医学图像，</a:t>
            </a:r>
            <a:br>
              <a:rPr lang="zh-CN" altLang="en-US"/>
            </a:br>
            <a:r>
              <a:rPr lang="zh-CN" altLang="en-US">
                <a:solidFill>
                  <a:srgbClr val="00B050"/>
                </a:solidFill>
              </a:rPr>
              <a:t>听</a:t>
            </a:r>
            <a:r>
              <a:rPr lang="zh-CN" altLang="en-US"/>
              <a:t>到病人的病情描述。</a:t>
            </a:r>
            <a:endParaRPr lang="zh-CN" altLang="en-US"/>
          </a:p>
        </p:txBody>
      </p:sp>
      <p:sp>
        <p:nvSpPr>
          <p:cNvPr id="6" name="文本框 5"/>
          <p:cNvSpPr txBox="1"/>
          <p:nvPr>
            <p:custDataLst>
              <p:tags r:id="rId4"/>
            </p:custDataLst>
          </p:nvPr>
        </p:nvSpPr>
        <p:spPr>
          <a:xfrm>
            <a:off x="6718935" y="2413635"/>
            <a:ext cx="2383790" cy="645160"/>
          </a:xfrm>
          <a:prstGeom prst="rect">
            <a:avLst/>
          </a:prstGeom>
          <a:solidFill>
            <a:schemeClr val="bg1">
              <a:lumMod val="95000"/>
            </a:schemeClr>
          </a:solidFill>
          <a:ln>
            <a:solidFill>
              <a:schemeClr val="accent3">
                <a:lumMod val="75000"/>
              </a:schemeClr>
            </a:solidFill>
          </a:ln>
        </p:spPr>
        <p:txBody>
          <a:bodyPr wrap="square" rtlCol="0">
            <a:spAutoFit/>
          </a:bodyPr>
          <a:p>
            <a:r>
              <a:rPr lang="zh-CN" altLang="en-US"/>
              <a:t>找到病症之间的关系，推断出相应病因。</a:t>
            </a:r>
            <a:endParaRPr lang="zh-CN" altLang="en-US"/>
          </a:p>
        </p:txBody>
      </p:sp>
      <p:cxnSp>
        <p:nvCxnSpPr>
          <p:cNvPr id="7" name="直接箭头连接符 6"/>
          <p:cNvCxnSpPr>
            <a:stCxn id="4" idx="3"/>
            <a:endCxn id="6" idx="1"/>
          </p:cNvCxnSpPr>
          <p:nvPr>
            <p:custDataLst>
              <p:tags r:id="rId5"/>
            </p:custDataLst>
          </p:nvPr>
        </p:nvCxnSpPr>
        <p:spPr>
          <a:xfrm>
            <a:off x="4431665" y="2736215"/>
            <a:ext cx="22872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6"/>
            </p:custDataLst>
          </p:nvPr>
        </p:nvSpPr>
        <p:spPr>
          <a:xfrm>
            <a:off x="1557655" y="3416300"/>
            <a:ext cx="3364230" cy="922020"/>
          </a:xfrm>
          <a:prstGeom prst="rect">
            <a:avLst/>
          </a:prstGeom>
          <a:noFill/>
          <a:ln>
            <a:solidFill>
              <a:schemeClr val="accent3">
                <a:lumMod val="50000"/>
              </a:schemeClr>
            </a:solidFill>
          </a:ln>
        </p:spPr>
        <p:txBody>
          <a:bodyPr wrap="square" rtlCol="0">
            <a:spAutoFit/>
          </a:bodyPr>
          <a:p>
            <a:r>
              <a:rPr lang="en-US" altLang="zh-CN"/>
              <a:t> “</a:t>
            </a:r>
            <a:r>
              <a:rPr lang="zh-CN" altLang="en-US"/>
              <a:t>看</a:t>
            </a:r>
            <a:r>
              <a:rPr lang="en-US" altLang="zh-CN"/>
              <a:t>”</a:t>
            </a:r>
            <a:r>
              <a:rPr lang="zh-CN" altLang="en-US"/>
              <a:t>，</a:t>
            </a:r>
            <a:r>
              <a:rPr lang="en-US" altLang="zh-CN"/>
              <a:t>“</a:t>
            </a:r>
            <a:r>
              <a:rPr lang="zh-CN" altLang="en-US"/>
              <a:t>听</a:t>
            </a:r>
            <a:r>
              <a:rPr lang="en-US" altLang="zh-CN"/>
              <a:t>”</a:t>
            </a:r>
            <a:r>
              <a:rPr lang="zh-CN" altLang="en-US"/>
              <a:t>是一个感知的概念，可以通过感知模块来处理，比如使用</a:t>
            </a:r>
            <a:r>
              <a:rPr lang="zh-CN" altLang="en-US">
                <a:solidFill>
                  <a:srgbClr val="FF0000"/>
                </a:solidFill>
              </a:rPr>
              <a:t>贝叶斯神经网络</a:t>
            </a:r>
            <a:endParaRPr lang="zh-CN" altLang="en-US">
              <a:solidFill>
                <a:srgbClr val="FF0000"/>
              </a:solidFill>
            </a:endParaRPr>
          </a:p>
        </p:txBody>
      </p:sp>
      <p:sp>
        <p:nvSpPr>
          <p:cNvPr id="9" name="文本框 8"/>
          <p:cNvSpPr txBox="1"/>
          <p:nvPr>
            <p:custDataLst>
              <p:tags r:id="rId7"/>
            </p:custDataLst>
          </p:nvPr>
        </p:nvSpPr>
        <p:spPr>
          <a:xfrm>
            <a:off x="5735955" y="3277870"/>
            <a:ext cx="5126355" cy="1198880"/>
          </a:xfrm>
          <a:prstGeom prst="rect">
            <a:avLst/>
          </a:prstGeom>
          <a:noFill/>
          <a:ln>
            <a:solidFill>
              <a:schemeClr val="accent3">
                <a:lumMod val="50000"/>
              </a:schemeClr>
            </a:solidFill>
          </a:ln>
        </p:spPr>
        <p:txBody>
          <a:bodyPr wrap="square" rtlCol="0">
            <a:spAutoFit/>
          </a:bodyPr>
          <a:p>
            <a:r>
              <a:rPr lang="zh-CN" altLang="en-US"/>
              <a:t>推断是一个</a:t>
            </a:r>
            <a:r>
              <a:rPr lang="en-US" altLang="zh-CN"/>
              <a:t>“</a:t>
            </a:r>
            <a:r>
              <a:rPr lang="zh-CN" altLang="en-US"/>
              <a:t>思考</a:t>
            </a:r>
            <a:r>
              <a:rPr lang="en-US" altLang="zh-CN"/>
              <a:t>”</a:t>
            </a:r>
            <a:r>
              <a:rPr lang="zh-CN" altLang="en-US"/>
              <a:t>的过程，可能涉及到条件依赖，因果推理，逻辑推理和处理不确定性等问题，神经网络无法很好的处理这方面的问题，</a:t>
            </a:r>
            <a:r>
              <a:rPr lang="zh-CN" altLang="en-US">
                <a:solidFill>
                  <a:srgbClr val="FF0000"/>
                </a:solidFill>
              </a:rPr>
              <a:t>概率图模型</a:t>
            </a:r>
            <a:r>
              <a:rPr lang="zh-CN" altLang="en-US"/>
              <a:t>则擅长于概率、因果推理、不确定性等的处理</a:t>
            </a:r>
            <a:endParaRPr lang="en-US" altLang="zh-CN"/>
          </a:p>
        </p:txBody>
      </p:sp>
      <p:sp>
        <p:nvSpPr>
          <p:cNvPr id="11" name="文本框 10"/>
          <p:cNvSpPr txBox="1"/>
          <p:nvPr>
            <p:custDataLst>
              <p:tags r:id="rId8"/>
            </p:custDataLst>
          </p:nvPr>
        </p:nvSpPr>
        <p:spPr>
          <a:xfrm>
            <a:off x="4557395" y="5464810"/>
            <a:ext cx="4817110" cy="922020"/>
          </a:xfrm>
          <a:prstGeom prst="rect">
            <a:avLst/>
          </a:prstGeom>
          <a:noFill/>
        </p:spPr>
        <p:txBody>
          <a:bodyPr wrap="square" rtlCol="0">
            <a:spAutoFit/>
          </a:bodyPr>
          <a:p>
            <a:r>
              <a:rPr lang="zh-CN" altLang="en-US"/>
              <a:t>将任务分为两个模块：</a:t>
            </a:r>
            <a:br>
              <a:rPr lang="zh-CN" altLang="en-US"/>
            </a:br>
            <a:r>
              <a:rPr lang="zh-CN" altLang="en-US"/>
              <a:t>感知模块（贝叶斯神经网络）</a:t>
            </a:r>
            <a:endParaRPr lang="zh-CN" altLang="en-US"/>
          </a:p>
          <a:p>
            <a:r>
              <a:rPr lang="zh-CN" altLang="en-US"/>
              <a:t>推理模块（概率图模型）</a:t>
            </a:r>
            <a:endParaRPr lang="zh-CN" altLang="en-US"/>
          </a:p>
        </p:txBody>
      </p:sp>
    </p:spTree>
    <p:custDataLst>
      <p:tags r:id="rId9"/>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608400" y="101035"/>
            <a:ext cx="10969200" cy="705600"/>
          </a:xfrm>
        </p:spPr>
        <p:txBody>
          <a:bodyPr/>
          <a:lstStyle/>
          <a:p>
            <a:r>
              <a:rPr lang="zh-CN" altLang="en-US" sz="2800">
                <a:latin typeface="华文新魏" panose="02010800040101010101" charset="-122"/>
                <a:ea typeface="华文新魏" panose="02010800040101010101" charset="-122"/>
              </a:rPr>
              <a:t>大体架构</a:t>
            </a:r>
            <a:endParaRPr lang="zh-CN" altLang="en-US" sz="2800">
              <a:latin typeface="华文新魏" panose="02010800040101010101" charset="-122"/>
              <a:ea typeface="华文新魏" panose="02010800040101010101" charset="-122"/>
            </a:endParaRPr>
          </a:p>
        </p:txBody>
      </p:sp>
      <p:sp>
        <p:nvSpPr>
          <p:cNvPr id="2" name="内容占位符 1"/>
          <p:cNvSpPr>
            <a:spLocks noGrp="1"/>
          </p:cNvSpPr>
          <p:nvPr>
            <p:ph idx="1"/>
            <p:custDataLst>
              <p:tags r:id="rId2"/>
            </p:custDataLst>
          </p:nvPr>
        </p:nvSpPr>
        <p:spPr>
          <a:xfrm>
            <a:off x="608330" y="673735"/>
            <a:ext cx="11312525" cy="5575935"/>
          </a:xfrm>
        </p:spPr>
        <p:txBody>
          <a:bodyPr/>
          <a:lstStyle/>
          <a:p>
            <a:r>
              <a:rPr lang="zh-CN" altLang="en-US" dirty="0">
                <a:solidFill>
                  <a:schemeClr val="tx1">
                    <a:lumMod val="95000"/>
                    <a:lumOff val="5000"/>
                  </a:schemeClr>
                </a:solidFill>
              </a:rPr>
              <a:t>感知模块</a:t>
            </a:r>
            <a:endParaRPr lang="zh-CN" altLang="en-US" dirty="0">
              <a:solidFill>
                <a:schemeClr val="tx1">
                  <a:lumMod val="95000"/>
                  <a:lumOff val="5000"/>
                </a:schemeClr>
              </a:solidFill>
            </a:endParaRPr>
          </a:p>
          <a:p>
            <a:pPr marL="0" indent="0">
              <a:buNone/>
            </a:pPr>
            <a:r>
              <a:rPr lang="en-US" altLang="zh-CN" dirty="0">
                <a:solidFill>
                  <a:schemeClr val="tx1">
                    <a:lumMod val="95000"/>
                    <a:lumOff val="5000"/>
                  </a:schemeClr>
                </a:solidFill>
              </a:rPr>
              <a:t>	</a:t>
            </a:r>
            <a:endParaRPr lang="en-US" altLang="zh-CN" dirty="0">
              <a:solidFill>
                <a:schemeClr val="tx1">
                  <a:lumMod val="95000"/>
                  <a:lumOff val="5000"/>
                </a:schemeClr>
              </a:solidFill>
            </a:endParaRPr>
          </a:p>
          <a:p>
            <a:pPr marL="0" indent="0">
              <a:buNone/>
            </a:pPr>
            <a:r>
              <a:rPr lang="en-US" altLang="zh-CN" dirty="0">
                <a:solidFill>
                  <a:schemeClr val="tx1">
                    <a:lumMod val="95000"/>
                    <a:lumOff val="5000"/>
                  </a:schemeClr>
                </a:solidFill>
              </a:rPr>
              <a:t>		   </a:t>
            </a:r>
            <a:r>
              <a:rPr lang="zh-CN" altLang="en-US" dirty="0">
                <a:solidFill>
                  <a:schemeClr val="tx1">
                    <a:lumMod val="95000"/>
                    <a:lumOff val="5000"/>
                  </a:schemeClr>
                </a:solidFill>
              </a:rPr>
              <a:t>高斯分布</a:t>
            </a:r>
            <a:r>
              <a:rPr lang="en-US" altLang="zh-CN" dirty="0">
                <a:solidFill>
                  <a:schemeClr val="tx1">
                    <a:lumMod val="95000"/>
                    <a:lumOff val="5000"/>
                  </a:schemeClr>
                </a:solidFill>
              </a:rPr>
              <a:t>  </a:t>
            </a:r>
            <a:r>
              <a:rPr lang="zh-CN" altLang="en-US" dirty="0">
                <a:solidFill>
                  <a:schemeClr val="tx1">
                    <a:lumMod val="95000"/>
                    <a:lumOff val="5000"/>
                  </a:schemeClr>
                </a:solidFill>
              </a:rPr>
              <a:t>线性过程方程</a:t>
            </a:r>
            <a:r>
              <a:rPr lang="en-US" altLang="zh-CN" dirty="0">
                <a:solidFill>
                  <a:schemeClr val="tx1">
                    <a:lumMod val="95000"/>
                    <a:lumOff val="5000"/>
                  </a:schemeClr>
                </a:solidFill>
              </a:rPr>
              <a:t>     ---&gt;   </a:t>
            </a:r>
            <a:r>
              <a:rPr lang="zh-CN" altLang="en-US" dirty="0">
                <a:solidFill>
                  <a:schemeClr val="tx1">
                    <a:lumMod val="95000"/>
                    <a:lumOff val="5000"/>
                  </a:schemeClr>
                </a:solidFill>
              </a:rPr>
              <a:t>卡尔曼滤波</a:t>
            </a:r>
            <a:r>
              <a:rPr lang="en-US" altLang="zh-CN" dirty="0">
                <a:solidFill>
                  <a:schemeClr val="tx1">
                    <a:lumMod val="95000"/>
                    <a:lumOff val="5000"/>
                  </a:schemeClr>
                </a:solidFill>
              </a:rPr>
              <a:t>(KF)</a:t>
            </a:r>
            <a:endParaRPr lang="zh-CN" altLang="en-US" dirty="0">
              <a:solidFill>
                <a:schemeClr val="tx1">
                  <a:lumMod val="95000"/>
                  <a:lumOff val="5000"/>
                </a:schemeClr>
              </a:solidFill>
            </a:endParaRPr>
          </a:p>
          <a:p>
            <a:pPr marL="0" indent="0">
              <a:buNone/>
            </a:pPr>
            <a:r>
              <a:rPr lang="en-US" altLang="zh-CN" dirty="0">
                <a:solidFill>
                  <a:schemeClr val="tx1">
                    <a:lumMod val="95000"/>
                    <a:lumOff val="5000"/>
                  </a:schemeClr>
                </a:solidFill>
              </a:rPr>
              <a:t>		   </a:t>
            </a:r>
            <a:r>
              <a:rPr lang="zh-CN" altLang="en-US" dirty="0">
                <a:solidFill>
                  <a:schemeClr val="tx1">
                    <a:lumMod val="95000"/>
                    <a:lumOff val="5000"/>
                  </a:schemeClr>
                </a:solidFill>
              </a:rPr>
              <a:t>高斯分布</a:t>
            </a:r>
            <a:r>
              <a:rPr lang="en-US" altLang="zh-CN" dirty="0">
                <a:solidFill>
                  <a:schemeClr val="tx1">
                    <a:lumMod val="95000"/>
                    <a:lumOff val="5000"/>
                  </a:schemeClr>
                </a:solidFill>
              </a:rPr>
              <a:t>  </a:t>
            </a:r>
            <a:r>
              <a:rPr lang="zh-CN" altLang="en-US" dirty="0">
                <a:solidFill>
                  <a:schemeClr val="tx1">
                    <a:lumMod val="95000"/>
                    <a:lumOff val="5000"/>
                  </a:schemeClr>
                </a:solidFill>
              </a:rPr>
              <a:t>非线性过程方程</a:t>
            </a:r>
            <a:r>
              <a:rPr lang="en-US" altLang="zh-CN" dirty="0">
                <a:solidFill>
                  <a:schemeClr val="tx1">
                    <a:lumMod val="95000"/>
                    <a:lumOff val="5000"/>
                  </a:schemeClr>
                </a:solidFill>
              </a:rPr>
              <a:t>  ---&gt;   </a:t>
            </a:r>
            <a:r>
              <a:rPr lang="zh-CN" altLang="en-US" dirty="0">
                <a:solidFill>
                  <a:schemeClr val="tx1">
                    <a:lumMod val="95000"/>
                    <a:lumOff val="5000"/>
                  </a:schemeClr>
                </a:solidFill>
              </a:rPr>
              <a:t>扩展卡尔曼滤波（</a:t>
            </a:r>
            <a:r>
              <a:rPr lang="en-US" altLang="zh-CN" dirty="0">
                <a:solidFill>
                  <a:schemeClr val="tx1">
                    <a:lumMod val="95000"/>
                    <a:lumOff val="5000"/>
                  </a:schemeClr>
                </a:solidFill>
              </a:rPr>
              <a:t>EKF)</a:t>
            </a:r>
            <a:r>
              <a:rPr lang="zh-CN" altLang="en-US" dirty="0">
                <a:solidFill>
                  <a:schemeClr val="tx1">
                    <a:lumMod val="95000"/>
                    <a:lumOff val="5000"/>
                  </a:schemeClr>
                </a:solidFill>
              </a:rPr>
              <a:t>、无迹卡尔曼滤波</a:t>
            </a:r>
            <a:r>
              <a:rPr lang="en-US" altLang="zh-CN" dirty="0">
                <a:solidFill>
                  <a:schemeClr val="tx1">
                    <a:lumMod val="95000"/>
                    <a:lumOff val="5000"/>
                  </a:schemeClr>
                </a:solidFill>
              </a:rPr>
              <a:t>(UKF)</a:t>
            </a:r>
            <a:endParaRPr lang="en-US" altLang="zh-CN" dirty="0">
              <a:solidFill>
                <a:schemeClr val="tx1">
                  <a:lumMod val="95000"/>
                  <a:lumOff val="5000"/>
                </a:schemeClr>
              </a:solidFill>
            </a:endParaRPr>
          </a:p>
          <a:p>
            <a:pPr marL="0" indent="0">
              <a:buNone/>
            </a:pPr>
            <a:endParaRPr lang="zh-CN" altLang="en-US" dirty="0">
              <a:solidFill>
                <a:schemeClr val="tx1">
                  <a:lumMod val="95000"/>
                  <a:lumOff val="5000"/>
                </a:schemeClr>
              </a:solidFill>
            </a:endParaRPr>
          </a:p>
          <a:p>
            <a:pPr marL="0" indent="0">
              <a:buNone/>
            </a:pPr>
            <a:r>
              <a:rPr lang="en-US" altLang="zh-CN" dirty="0">
                <a:solidFill>
                  <a:schemeClr val="tx1">
                    <a:lumMod val="95000"/>
                    <a:lumOff val="5000"/>
                  </a:schemeClr>
                </a:solidFill>
              </a:rPr>
              <a:t>		   </a:t>
            </a:r>
            <a:r>
              <a:rPr lang="zh-CN" altLang="en-US" dirty="0">
                <a:solidFill>
                  <a:schemeClr val="tx1">
                    <a:lumMod val="95000"/>
                    <a:lumOff val="5000"/>
                  </a:schemeClr>
                </a:solidFill>
              </a:rPr>
              <a:t>变分推断、</a:t>
            </a:r>
            <a:r>
              <a:rPr lang="en-US" altLang="zh-CN" dirty="0">
                <a:solidFill>
                  <a:schemeClr val="tx1">
                    <a:lumMod val="95000"/>
                    <a:lumOff val="5000"/>
                  </a:schemeClr>
                </a:solidFill>
              </a:rPr>
              <a:t>MCMC</a:t>
            </a:r>
            <a:r>
              <a:rPr lang="zh-CN" altLang="en-US" dirty="0">
                <a:solidFill>
                  <a:schemeClr val="tx1">
                    <a:lumMod val="95000"/>
                    <a:lumOff val="5000"/>
                  </a:schemeClr>
                </a:solidFill>
              </a:rPr>
              <a:t>、</a:t>
            </a:r>
            <a:r>
              <a:rPr lang="en-US" altLang="zh-CN" dirty="0">
                <a:solidFill>
                  <a:schemeClr val="tx1">
                    <a:lumMod val="95000"/>
                    <a:lumOff val="5000"/>
                  </a:schemeClr>
                </a:solidFill>
              </a:rPr>
              <a:t>MCDropout</a:t>
            </a:r>
            <a:endParaRPr lang="zh-CN" altLang="en-US" dirty="0">
              <a:solidFill>
                <a:schemeClr val="tx1">
                  <a:lumMod val="95000"/>
                  <a:lumOff val="5000"/>
                </a:schemeClr>
              </a:solidFill>
            </a:endParaRPr>
          </a:p>
          <a:p>
            <a:r>
              <a:rPr lang="zh-CN" altLang="en-US" dirty="0">
                <a:solidFill>
                  <a:schemeClr val="tx1">
                    <a:lumMod val="95000"/>
                    <a:lumOff val="5000"/>
                  </a:schemeClr>
                </a:solidFill>
              </a:rPr>
              <a:t>推断模块</a:t>
            </a:r>
            <a:endParaRPr lang="zh-CN" altLang="en-US" dirty="0">
              <a:solidFill>
                <a:schemeClr val="tx1">
                  <a:lumMod val="95000"/>
                  <a:lumOff val="5000"/>
                </a:schemeClr>
              </a:solidFill>
            </a:endParaRPr>
          </a:p>
          <a:p>
            <a:endParaRPr lang="zh-CN" altLang="en-US" dirty="0">
              <a:solidFill>
                <a:schemeClr val="tx1">
                  <a:lumMod val="95000"/>
                  <a:lumOff val="5000"/>
                </a:schemeClr>
              </a:solidFill>
            </a:endParaRPr>
          </a:p>
          <a:p>
            <a:pPr marL="0" indent="0">
              <a:buNone/>
            </a:pPr>
            <a:r>
              <a:rPr lang="en-US" altLang="zh-CN" dirty="0">
                <a:solidFill>
                  <a:schemeClr val="tx1">
                    <a:lumMod val="95000"/>
                    <a:lumOff val="5000"/>
                  </a:schemeClr>
                </a:solidFill>
              </a:rPr>
              <a:t>		   </a:t>
            </a:r>
            <a:r>
              <a:rPr lang="zh-CN" altLang="en-US" dirty="0">
                <a:solidFill>
                  <a:schemeClr val="tx1">
                    <a:lumMod val="95000"/>
                    <a:lumOff val="5000"/>
                  </a:schemeClr>
                </a:solidFill>
              </a:rPr>
              <a:t>从连续的状态参数到离散的状态变量（自适应似然函数）</a:t>
            </a:r>
            <a:endParaRPr lang="zh-CN" altLang="en-US" dirty="0">
              <a:solidFill>
                <a:schemeClr val="tx1">
                  <a:lumMod val="95000"/>
                  <a:lumOff val="5000"/>
                </a:schemeClr>
              </a:solidFill>
            </a:endParaRPr>
          </a:p>
          <a:p>
            <a:pPr marL="0" indent="0">
              <a:buNone/>
            </a:pPr>
            <a:endParaRPr lang="zh-CN" altLang="en-US" dirty="0">
              <a:solidFill>
                <a:schemeClr val="tx1">
                  <a:lumMod val="95000"/>
                  <a:lumOff val="5000"/>
                </a:schemeClr>
              </a:solidFill>
            </a:endParaRPr>
          </a:p>
          <a:p>
            <a:pPr marL="0" indent="0">
              <a:buNone/>
            </a:pPr>
            <a:r>
              <a:rPr lang="en-US" altLang="zh-CN" dirty="0">
                <a:solidFill>
                  <a:schemeClr val="tx1">
                    <a:lumMod val="95000"/>
                    <a:lumOff val="5000"/>
                  </a:schemeClr>
                </a:solidFill>
              </a:rPr>
              <a:t>		   </a:t>
            </a:r>
            <a:r>
              <a:rPr lang="zh-CN" altLang="en-US" dirty="0">
                <a:solidFill>
                  <a:schemeClr val="tx1">
                    <a:lumMod val="95000"/>
                    <a:lumOff val="5000"/>
                  </a:schemeClr>
                </a:solidFill>
              </a:rPr>
              <a:t>通过最大化期望效用来选择最优策略</a:t>
            </a:r>
            <a:endParaRPr lang="zh-CN" altLang="en-US" dirty="0">
              <a:solidFill>
                <a:schemeClr val="tx1">
                  <a:lumMod val="95000"/>
                  <a:lumOff val="5000"/>
                </a:schemeClr>
              </a:solidFill>
            </a:endParaRPr>
          </a:p>
        </p:txBody>
      </p:sp>
      <p:sp>
        <p:nvSpPr>
          <p:cNvPr id="20" name="等腰三角形 19"/>
          <p:cNvSpPr/>
          <p:nvPr>
            <p:custDataLst>
              <p:tags r:id="rId3"/>
            </p:custDataLst>
          </p:nvPr>
        </p:nvSpPr>
        <p:spPr>
          <a:xfrm rot="5400000">
            <a:off x="1593850" y="5116830"/>
            <a:ext cx="211455" cy="266700"/>
          </a:xfrm>
          <a:prstGeom prst="triangle">
            <a:avLst/>
          </a:prstGeom>
          <a:solidFill>
            <a:schemeClr val="tx1">
              <a:lumMod val="65000"/>
              <a:lumOff val="35000"/>
            </a:schemeClr>
          </a:solidFill>
          <a:ln>
            <a:solidFill>
              <a:srgbClr val="D9DADE"/>
            </a:solid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rmAutofit/>
          </a:bodyPr>
          <a:p>
            <a:pPr algn="ctr"/>
            <a:endParaRPr lang="zh-CN" altLang="en-US">
              <a:solidFill>
                <a:schemeClr val="lt1"/>
              </a:solidFill>
              <a:latin typeface="Arial" panose="020B0604020202020204" pitchFamily="34" charset="0"/>
              <a:ea typeface="微软雅黑" panose="020B0503020204020204" pitchFamily="34" charset="-122"/>
            </a:endParaRPr>
          </a:p>
        </p:txBody>
      </p:sp>
      <p:sp>
        <p:nvSpPr>
          <p:cNvPr id="4" name="文本框 3"/>
          <p:cNvSpPr txBox="1"/>
          <p:nvPr>
            <p:custDataLst>
              <p:tags r:id="rId4"/>
            </p:custDataLst>
          </p:nvPr>
        </p:nvSpPr>
        <p:spPr>
          <a:xfrm>
            <a:off x="1897380" y="1176020"/>
            <a:ext cx="2827655" cy="368300"/>
          </a:xfrm>
          <a:prstGeom prst="rect">
            <a:avLst/>
          </a:prstGeom>
          <a:noFill/>
        </p:spPr>
        <p:txBody>
          <a:bodyPr wrap="square" rtlCol="0">
            <a:spAutoFit/>
          </a:bodyPr>
          <a:p>
            <a:r>
              <a:rPr lang="en-US" altLang="zh-CN"/>
              <a:t> </a:t>
            </a:r>
            <a:r>
              <a:rPr lang="zh-CN" altLang="en-US"/>
              <a:t>卡尔曼滤波方法</a:t>
            </a:r>
            <a:endParaRPr lang="zh-CN" altLang="en-US"/>
          </a:p>
        </p:txBody>
      </p:sp>
      <p:sp>
        <p:nvSpPr>
          <p:cNvPr id="5" name="等腰三角形 4"/>
          <p:cNvSpPr/>
          <p:nvPr>
            <p:custDataLst>
              <p:tags r:id="rId5"/>
            </p:custDataLst>
          </p:nvPr>
        </p:nvSpPr>
        <p:spPr>
          <a:xfrm rot="5400000">
            <a:off x="1598295" y="2803525"/>
            <a:ext cx="203200" cy="267335"/>
          </a:xfrm>
          <a:prstGeom prst="triangle">
            <a:avLst/>
          </a:prstGeom>
          <a:solidFill>
            <a:schemeClr val="tx1">
              <a:lumMod val="65000"/>
              <a:lumOff val="35000"/>
            </a:schemeClr>
          </a:solidFill>
          <a:ln>
            <a:solidFill>
              <a:srgbClr val="D9DADE"/>
            </a:solid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rmAutofit/>
          </a:bodyPr>
          <a:p>
            <a:pPr algn="ctr"/>
            <a:endParaRPr lang="zh-CN" altLang="en-US">
              <a:solidFill>
                <a:schemeClr val="lt1"/>
              </a:solidFill>
              <a:latin typeface="Arial" panose="020B0604020202020204" pitchFamily="34" charset="0"/>
              <a:ea typeface="微软雅黑" panose="020B0503020204020204" pitchFamily="34" charset="-122"/>
            </a:endParaRPr>
          </a:p>
        </p:txBody>
      </p:sp>
      <mc:AlternateContent xmlns:mc="http://schemas.openxmlformats.org/markup-compatibility/2006">
        <mc:Choice xmlns:a14="http://schemas.microsoft.com/office/drawing/2010/main" Requires="a14">
          <p:sp>
            <p:nvSpPr>
              <p:cNvPr id="6" name="文本框 5"/>
              <p:cNvSpPr txBox="1"/>
              <p:nvPr>
                <p:custDataLst>
                  <p:tags r:id="rId6"/>
                </p:custDataLst>
              </p:nvPr>
            </p:nvSpPr>
            <p:spPr>
              <a:xfrm>
                <a:off x="1897380" y="2674620"/>
                <a:ext cx="6393180" cy="525780"/>
              </a:xfrm>
              <a:prstGeom prst="rect">
                <a:avLst/>
              </a:prstGeom>
              <a:noFill/>
            </p:spPr>
            <p:txBody>
              <a:bodyPr wrap="square" rtlCol="0">
                <a:spAutoFit/>
              </a:bodyPr>
              <a:p>
                <a:r>
                  <a:rPr lang="en-US" altLang="zh-CN"/>
                  <a:t> </a:t>
                </a:r>
                <a:r>
                  <a:rPr lang="zh-CN" altLang="en-US"/>
                  <a:t>贝叶斯神经网络</a:t>
                </a:r>
                <a:r>
                  <a:rPr lang="en-US" altLang="zh-CN"/>
                  <a:t> ( P(W|D)=</a:t>
                </a:r>
                <a14:m>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𝐷</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𝑊</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𝑊</m:t>
                        </m:r>
                        <m:r>
                          <a:rPr lang="en-US" altLang="zh-CN" i="1">
                            <a:latin typeface="Cambria Math" panose="02040503050406030204" charset="0"/>
                            <a:cs typeface="Cambria Math" panose="02040503050406030204" charset="0"/>
                          </a:rPr>
                          <m:t>) </m:t>
                        </m:r>
                      </m:num>
                      <m:den>
                        <m:r>
                          <a:rPr lang="en-US" altLang="zh-CN" i="1">
                            <a:latin typeface="Cambria Math" panose="02040503050406030204" charset="0"/>
                            <a:cs typeface="Cambria Math" panose="02040503050406030204" charset="0"/>
                          </a:rPr>
                          <m:t>𝑃</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𝐷</m:t>
                        </m:r>
                        <m:r>
                          <a:rPr lang="en-US" altLang="zh-CN" i="1">
                            <a:latin typeface="Cambria Math" panose="02040503050406030204" charset="0"/>
                            <a:cs typeface="Cambria Math" panose="02040503050406030204" charset="0"/>
                          </a:rPr>
                          <m:t>)</m:t>
                        </m:r>
                      </m:den>
                    </m:f>
                  </m:oMath>
                </a14:m>
                <a:r>
                  <a:rPr lang="en-US" altLang="zh-CN"/>
                  <a:t> </a:t>
                </a:r>
                <a:r>
                  <a:rPr lang="zh-CN" altLang="en-US"/>
                  <a:t>，</a:t>
                </a:r>
                <a:r>
                  <a:rPr lang="en-US" altLang="zh-CN"/>
                  <a:t>P(D)</a:t>
                </a:r>
                <a:r>
                  <a:rPr lang="zh-CN" altLang="en-US"/>
                  <a:t>只能近似求解</a:t>
                </a:r>
                <a:r>
                  <a:rPr lang="en-US" altLang="zh-CN"/>
                  <a:t>)</a:t>
                </a:r>
                <a:endParaRPr lang="en-US" altLang="zh-CN"/>
              </a:p>
            </p:txBody>
          </p:sp>
        </mc:Choice>
        <mc:Fallback>
          <p:sp>
            <p:nvSpPr>
              <p:cNvPr id="6" name="文本框 5"/>
              <p:cNvSpPr txBox="1">
                <a:spLocks noRot="1" noChangeAspect="1" noMove="1" noResize="1" noEditPoints="1" noAdjustHandles="1" noChangeArrowheads="1" noChangeShapeType="1" noTextEdit="1"/>
              </p:cNvSpPr>
              <p:nvPr>
                <p:custDataLst>
                  <p:tags r:id="rId7"/>
                </p:custDataLst>
              </p:nvPr>
            </p:nvSpPr>
            <p:spPr>
              <a:xfrm>
                <a:off x="1897380" y="2674620"/>
                <a:ext cx="6393180" cy="525780"/>
              </a:xfrm>
              <a:prstGeom prst="rect">
                <a:avLst/>
              </a:prstGeom>
              <a:blipFill rotWithShape="1">
                <a:blip r:embed="rId8"/>
                <a:stretch>
                  <a:fillRect/>
                </a:stretch>
              </a:blipFill>
            </p:spPr>
            <p:txBody>
              <a:bodyPr/>
              <a:lstStyle/>
              <a:p>
                <a:r>
                  <a:rPr lang="zh-CN" altLang="en-US">
                    <a:noFill/>
                  </a:rPr>
                  <a:t> </a:t>
                </a:r>
              </a:p>
            </p:txBody>
          </p:sp>
        </mc:Fallback>
      </mc:AlternateContent>
      <p:sp>
        <p:nvSpPr>
          <p:cNvPr id="7" name="矩形 6"/>
          <p:cNvSpPr/>
          <p:nvPr>
            <p:custDataLst>
              <p:tags r:id="rId9"/>
            </p:custDataLst>
          </p:nvPr>
        </p:nvSpPr>
        <p:spPr>
          <a:xfrm>
            <a:off x="2541905" y="1804670"/>
            <a:ext cx="146050" cy="16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8" name="矩形 7"/>
          <p:cNvSpPr/>
          <p:nvPr>
            <p:custDataLst>
              <p:tags r:id="rId10"/>
            </p:custDataLst>
          </p:nvPr>
        </p:nvSpPr>
        <p:spPr>
          <a:xfrm>
            <a:off x="2541905" y="2292985"/>
            <a:ext cx="146050" cy="16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 name="矩形 8"/>
          <p:cNvSpPr/>
          <p:nvPr>
            <p:custDataLst>
              <p:tags r:id="rId11"/>
            </p:custDataLst>
          </p:nvPr>
        </p:nvSpPr>
        <p:spPr>
          <a:xfrm>
            <a:off x="2541905" y="3246120"/>
            <a:ext cx="146050" cy="16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 name="文本框 9"/>
          <p:cNvSpPr txBox="1"/>
          <p:nvPr>
            <p:custDataLst>
              <p:tags r:id="rId12"/>
            </p:custDataLst>
          </p:nvPr>
        </p:nvSpPr>
        <p:spPr>
          <a:xfrm>
            <a:off x="1897380" y="4116070"/>
            <a:ext cx="4150360" cy="368300"/>
          </a:xfrm>
          <a:prstGeom prst="rect">
            <a:avLst/>
          </a:prstGeom>
          <a:noFill/>
        </p:spPr>
        <p:txBody>
          <a:bodyPr wrap="square" rtlCol="0">
            <a:spAutoFit/>
          </a:bodyPr>
          <a:p>
            <a:r>
              <a:rPr lang="en-US" altLang="zh-CN"/>
              <a:t> </a:t>
            </a:r>
            <a:r>
              <a:rPr lang="zh-CN" altLang="en-US"/>
              <a:t>将感知模块的输出传入贝叶斯网</a:t>
            </a:r>
            <a:endParaRPr lang="zh-CN" altLang="en-US"/>
          </a:p>
        </p:txBody>
      </p:sp>
      <p:sp>
        <p:nvSpPr>
          <p:cNvPr id="11" name="等腰三角形 10"/>
          <p:cNvSpPr/>
          <p:nvPr>
            <p:custDataLst>
              <p:tags r:id="rId13"/>
            </p:custDataLst>
          </p:nvPr>
        </p:nvSpPr>
        <p:spPr>
          <a:xfrm rot="5400000">
            <a:off x="1594485" y="1226820"/>
            <a:ext cx="211455" cy="266700"/>
          </a:xfrm>
          <a:prstGeom prst="triangle">
            <a:avLst/>
          </a:prstGeom>
          <a:solidFill>
            <a:schemeClr val="tx1">
              <a:lumMod val="65000"/>
              <a:lumOff val="35000"/>
            </a:schemeClr>
          </a:solidFill>
          <a:ln>
            <a:solidFill>
              <a:srgbClr val="D9DADE"/>
            </a:solid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rmAutofit/>
          </a:bodyPr>
          <a:p>
            <a:pPr algn="ctr"/>
            <a:endParaRPr lang="zh-CN" altLang="en-US">
              <a:solidFill>
                <a:schemeClr val="lt1"/>
              </a:solidFill>
              <a:latin typeface="Arial" panose="020B0604020202020204" pitchFamily="34" charset="0"/>
              <a:ea typeface="微软雅黑" panose="020B0503020204020204" pitchFamily="34" charset="-122"/>
            </a:endParaRPr>
          </a:p>
        </p:txBody>
      </p:sp>
      <p:sp>
        <p:nvSpPr>
          <p:cNvPr id="12" name="矩形 11"/>
          <p:cNvSpPr/>
          <p:nvPr>
            <p:custDataLst>
              <p:tags r:id="rId14"/>
            </p:custDataLst>
          </p:nvPr>
        </p:nvSpPr>
        <p:spPr>
          <a:xfrm>
            <a:off x="2541905" y="4693920"/>
            <a:ext cx="146050" cy="16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3" name="等腰三角形 12"/>
          <p:cNvSpPr/>
          <p:nvPr>
            <p:custDataLst>
              <p:tags r:id="rId15"/>
            </p:custDataLst>
          </p:nvPr>
        </p:nvSpPr>
        <p:spPr>
          <a:xfrm rot="5400000">
            <a:off x="1594485" y="4166235"/>
            <a:ext cx="211455" cy="266700"/>
          </a:xfrm>
          <a:prstGeom prst="triangle">
            <a:avLst/>
          </a:prstGeom>
          <a:solidFill>
            <a:schemeClr val="tx1">
              <a:lumMod val="65000"/>
              <a:lumOff val="35000"/>
            </a:schemeClr>
          </a:solidFill>
          <a:ln>
            <a:solidFill>
              <a:srgbClr val="D9DADE"/>
            </a:solid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rmAutofit/>
          </a:bodyPr>
          <a:p>
            <a:pPr algn="ctr"/>
            <a:endParaRPr lang="zh-CN" altLang="en-US">
              <a:solidFill>
                <a:schemeClr val="lt1"/>
              </a:solidFill>
              <a:latin typeface="Arial" panose="020B0604020202020204" pitchFamily="34" charset="0"/>
              <a:ea typeface="微软雅黑" panose="020B0503020204020204" pitchFamily="34" charset="-122"/>
            </a:endParaRPr>
          </a:p>
        </p:txBody>
      </p:sp>
      <p:sp>
        <p:nvSpPr>
          <p:cNvPr id="14" name="文本框 13"/>
          <p:cNvSpPr txBox="1"/>
          <p:nvPr>
            <p:custDataLst>
              <p:tags r:id="rId16"/>
            </p:custDataLst>
          </p:nvPr>
        </p:nvSpPr>
        <p:spPr>
          <a:xfrm>
            <a:off x="1897380" y="5066665"/>
            <a:ext cx="4536440" cy="368300"/>
          </a:xfrm>
          <a:prstGeom prst="rect">
            <a:avLst/>
          </a:prstGeom>
          <a:noFill/>
        </p:spPr>
        <p:txBody>
          <a:bodyPr wrap="square" rtlCol="0">
            <a:spAutoFit/>
          </a:bodyPr>
          <a:p>
            <a:r>
              <a:rPr lang="en-US" altLang="zh-CN"/>
              <a:t> </a:t>
            </a:r>
            <a:r>
              <a:rPr lang="zh-CN" altLang="en-US"/>
              <a:t>在贝叶斯网中扩展出效用节点和决策节点</a:t>
            </a:r>
            <a:endParaRPr lang="zh-CN" altLang="en-US"/>
          </a:p>
        </p:txBody>
      </p:sp>
      <p:sp>
        <p:nvSpPr>
          <p:cNvPr id="15" name="矩形 14"/>
          <p:cNvSpPr/>
          <p:nvPr>
            <p:custDataLst>
              <p:tags r:id="rId17"/>
            </p:custDataLst>
          </p:nvPr>
        </p:nvSpPr>
        <p:spPr>
          <a:xfrm>
            <a:off x="2541905" y="5647690"/>
            <a:ext cx="146050" cy="16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Tree>
    <p:custDataLst>
      <p:tags r:id="rId18"/>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136775" y="2490470"/>
            <a:ext cx="7768590" cy="1325880"/>
          </a:xfrm>
        </p:spPr>
        <p:txBody>
          <a:bodyPr>
            <a:normAutofit/>
          </a:bodyPr>
          <a:p>
            <a:pPr algn="ctr"/>
            <a:r>
              <a:rPr lang="en-US" altLang="zh-CN">
                <a:solidFill>
                  <a:schemeClr val="tx2">
                    <a:lumMod val="50000"/>
                    <a:lumOff val="50000"/>
                  </a:schemeClr>
                </a:solidFill>
              </a:rPr>
              <a:t>1 </a:t>
            </a:r>
            <a:r>
              <a:rPr lang="zh-CN" altLang="en-US">
                <a:solidFill>
                  <a:schemeClr val="tx2">
                    <a:lumMod val="50000"/>
                    <a:lumOff val="50000"/>
                  </a:schemeClr>
                </a:solidFill>
              </a:rPr>
              <a:t>感知模块</a:t>
            </a:r>
            <a:br>
              <a:rPr lang="zh-CN" altLang="en-US">
                <a:solidFill>
                  <a:schemeClr val="tx2">
                    <a:lumMod val="50000"/>
                    <a:lumOff val="50000"/>
                  </a:schemeClr>
                </a:solidFill>
              </a:rPr>
            </a:br>
            <a:r>
              <a:rPr lang="zh-CN" altLang="en-US" sz="2665">
                <a:latin typeface="华文新魏" panose="02010800040101010101" charset="-122"/>
                <a:ea typeface="华文新魏" panose="02010800040101010101" charset="-122"/>
              </a:rPr>
              <a:t>为贝叶斯网的输入做准备</a:t>
            </a:r>
            <a:endParaRPr lang="zh-CN" altLang="en-US" sz="2665">
              <a:latin typeface="华文新魏" panose="02010800040101010101" charset="-122"/>
              <a:ea typeface="华文新魏" panose="02010800040101010101" charset="-122"/>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608400" y="264865"/>
            <a:ext cx="10969200" cy="705600"/>
          </a:xfrm>
        </p:spPr>
        <p:txBody>
          <a:bodyPr/>
          <a:lstStyle/>
          <a:p>
            <a:r>
              <a:rPr lang="zh-CN" altLang="en-US" sz="2800">
                <a:latin typeface="华文新魏" panose="02010800040101010101" charset="-122"/>
                <a:ea typeface="华文新魏" panose="02010800040101010101" charset="-122"/>
              </a:rPr>
              <a:t>卡尔曼滤波方法</a:t>
            </a:r>
            <a:endParaRPr lang="zh-CN" altLang="en-US" sz="2800">
              <a:latin typeface="华文新魏" panose="02010800040101010101" charset="-122"/>
              <a:ea typeface="华文新魏" panose="02010800040101010101" charset="-122"/>
            </a:endParaRPr>
          </a:p>
        </p:txBody>
      </p:sp>
      <mc:AlternateContent xmlns:mc="http://schemas.openxmlformats.org/markup-compatibility/2006">
        <mc:Choice xmlns:a14="http://schemas.microsoft.com/office/drawing/2010/main" Requires="a14">
          <p:sp>
            <p:nvSpPr>
              <p:cNvPr id="2" name="内容占位符 1"/>
              <p:cNvSpPr>
                <a:spLocks noGrp="1"/>
              </p:cNvSpPr>
              <p:nvPr>
                <p:ph idx="1"/>
                <p:custDataLst>
                  <p:tags r:id="rId2"/>
                </p:custDataLst>
              </p:nvPr>
            </p:nvSpPr>
            <p:spPr>
              <a:xfrm>
                <a:off x="608330" y="1167130"/>
                <a:ext cx="11224895" cy="4679315"/>
              </a:xfrm>
            </p:spPr>
            <p:txBody>
              <a:bodyPr/>
              <a:lstStyle/>
              <a:p>
                <a:pPr marL="0" indent="0">
                  <a:buNone/>
                </a:pP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m:t>
                    </m:r>
                  </m:oMath>
                </a14:m>
                <a:r>
                  <a:rPr lang="zh-CN" altLang="en-US" dirty="0">
                    <a:solidFill>
                      <a:schemeClr val="tx1"/>
                    </a:solidFill>
                  </a:rPr>
                  <a:t>卡尔曼滤波方法的原理</a:t>
                </a:r>
                <a:endParaRPr lang="zh-CN" altLang="en-US" dirty="0">
                  <a:solidFill>
                    <a:schemeClr val="tx1"/>
                  </a:solidFill>
                </a:endParaRPr>
              </a:p>
              <a:p>
                <a:pPr marL="0" indent="0">
                  <a:buNone/>
                </a:pPr>
                <a:r>
                  <a:rPr lang="en-US" altLang="zh-CN" dirty="0">
                    <a:solidFill>
                      <a:schemeClr val="tx1"/>
                    </a:solidFill>
                    <a:sym typeface="+mn-ea"/>
                  </a:rPr>
                  <a:t>    </a:t>
                </a:r>
                <a:r>
                  <a:rPr lang="zh-CN" altLang="en-US" dirty="0">
                    <a:solidFill>
                      <a:schemeClr val="tx1"/>
                    </a:solidFill>
                    <a:sym typeface="+mn-ea"/>
                  </a:rPr>
                  <a:t>假设有两个传感器集合</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m:t>
                    </m:r>
                  </m:oMath>
                </a14:m>
                <a:r>
                  <a:rPr lang="zh-CN" altLang="en-US" dirty="0">
                    <a:solidFill>
                      <a:schemeClr val="tx1"/>
                    </a:solidFill>
                    <a:latin typeface="Cambria Math" panose="02040503050406030204" charset="0"/>
                    <a:cs typeface="Cambria Math" panose="02040503050406030204" charset="0"/>
                    <a:sym typeface="+mn-ea"/>
                  </a:rPr>
                  <a:t>和</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𝛿</m:t>
                    </m:r>
                    <m:r>
                      <a:rPr lang="en-US" altLang="zh-CN" i="1" dirty="0">
                        <a:solidFill>
                          <a:schemeClr val="tx1"/>
                        </a:solidFill>
                        <a:latin typeface="Cambria Math" panose="02040503050406030204" charset="0"/>
                        <a:cs typeface="Cambria Math" panose="02040503050406030204" charset="0"/>
                      </a:rPr>
                      <m:t>，</m:t>
                    </m:r>
                  </m:oMath>
                </a14:m>
                <a:r>
                  <a:rPr lang="zh-CN" altLang="en-US" dirty="0">
                    <a:solidFill>
                      <a:schemeClr val="tx1"/>
                    </a:solidFill>
                    <a:latin typeface="Cambria Math" panose="02040503050406030204" charset="0"/>
                    <a:cs typeface="Cambria Math" panose="02040503050406030204" charset="0"/>
                    <a:sym typeface="+mn-ea"/>
                  </a:rPr>
                  <a:t>作为感知器件它们都含有不确定性，所以最终结果应该是将两个传感器集合的结果进行加权：</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𝜃</m:t>
                    </m:r>
                    <m:r>
                      <a:rPr lang="en-US" altLang="zh-CN" i="1" dirty="0">
                        <a:solidFill>
                          <a:schemeClr val="tx1"/>
                        </a:solidFill>
                        <a:latin typeface="Cambria Math" panose="02040503050406030204" charset="0"/>
                        <a:cs typeface="Cambria Math" panose="02040503050406030204" charset="0"/>
                      </a:rPr>
                      <m:t> ← </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𝜔</m:t>
                        </m:r>
                      </m:e>
                      <m:sub>
                        <m:r>
                          <a:rPr lang="en-US" altLang="zh-CN" i="1" dirty="0">
                            <a:solidFill>
                              <a:schemeClr val="tx1"/>
                            </a:solidFill>
                            <a:latin typeface="Cambria Math" panose="02040503050406030204" charset="0"/>
                            <a:cs typeface="Cambria Math" panose="02040503050406030204" charset="0"/>
                          </a:rPr>
                          <m:t>1</m:t>
                        </m:r>
                      </m:sub>
                    </m:sSub>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𝜔</m:t>
                        </m:r>
                      </m:e>
                      <m:sub>
                        <m:r>
                          <a:rPr lang="en-US" altLang="zh-CN" i="1" dirty="0">
                            <a:solidFill>
                              <a:schemeClr val="tx1"/>
                            </a:solidFill>
                            <a:latin typeface="Cambria Math" panose="02040503050406030204" charset="0"/>
                            <a:cs typeface="Cambria Math" panose="02040503050406030204" charset="0"/>
                          </a:rPr>
                          <m:t>2</m:t>
                        </m:r>
                      </m:sub>
                    </m:sSub>
                    <m:r>
                      <a:rPr lang="en-US" altLang="zh-CN" i="1" dirty="0">
                        <a:solidFill>
                          <a:schemeClr val="tx1"/>
                        </a:solidFill>
                        <a:latin typeface="Cambria Math" panose="02040503050406030204" charset="0"/>
                        <a:cs typeface="Cambria Math" panose="02040503050406030204" charset="0"/>
                      </a:rPr>
                      <m:t>𝛿</m:t>
                    </m:r>
                  </m:oMath>
                </a14:m>
                <a:endParaRPr lang="en-US" altLang="zh-CN" i="1" dirty="0">
                  <a:solidFill>
                    <a:schemeClr val="tx1"/>
                  </a:solidFill>
                  <a:latin typeface="Cambria Math" panose="02040503050406030204" charset="0"/>
                  <a:cs typeface="Cambria Math" panose="02040503050406030204" charset="0"/>
                </a:endParaRPr>
              </a:p>
              <a:p>
                <a:pPr marL="0" indent="0">
                  <a:buNone/>
                </a:pPr>
                <a:r>
                  <a:rPr lang="zh-CN" altLang="en-US" dirty="0">
                    <a:solidFill>
                      <a:schemeClr val="tx1"/>
                    </a:solidFill>
                    <a:latin typeface="Cambria Math" panose="02040503050406030204" charset="0"/>
                    <a:cs typeface="Cambria Math" panose="02040503050406030204" charset="0"/>
                    <a:sym typeface="+mn-ea"/>
                  </a:rPr>
                  <a:t>现在用过程方程</a:t>
                </a:r>
                <a:r>
                  <a:rPr lang="en-US" altLang="zh-CN" dirty="0">
                    <a:solidFill>
                      <a:schemeClr val="tx1"/>
                    </a:solidFill>
                    <a:latin typeface="Cambria Math" panose="02040503050406030204" charset="0"/>
                    <a:cs typeface="Cambria Math" panose="02040503050406030204" charset="0"/>
                    <a:sym typeface="+mn-ea"/>
                  </a:rPr>
                  <a:t> f </a:t>
                </a:r>
                <a:r>
                  <a:rPr lang="zh-CN" altLang="en-US" dirty="0">
                    <a:solidFill>
                      <a:schemeClr val="tx1"/>
                    </a:solidFill>
                    <a:latin typeface="Cambria Math" panose="02040503050406030204" charset="0"/>
                    <a:cs typeface="Cambria Math" panose="02040503050406030204" charset="0"/>
                    <a:sym typeface="+mn-ea"/>
                  </a:rPr>
                  <a:t>计算出来的结果替代传感器集合</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sym typeface="+mn-ea"/>
                      </a:rPr>
                      <m:t>𝜕</m:t>
                    </m:r>
                  </m:oMath>
                </a14:m>
                <a:r>
                  <a:rPr lang="zh-CN" altLang="en-US" dirty="0">
                    <a:solidFill>
                      <a:schemeClr val="tx1"/>
                    </a:solidFill>
                    <a:latin typeface="Cambria Math" panose="02040503050406030204" charset="0"/>
                    <a:cs typeface="Cambria Math" panose="02040503050406030204" charset="0"/>
                    <a:sym typeface="+mn-ea"/>
                  </a:rPr>
                  <a:t>，所以加权的结果为：</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𝜃</m:t>
                    </m:r>
                    <m:r>
                      <a:rPr lang="en-US" altLang="zh-CN" i="1" dirty="0">
                        <a:solidFill>
                          <a:schemeClr val="tx1"/>
                        </a:solidFill>
                        <a:latin typeface="Cambria Math" panose="02040503050406030204" charset="0"/>
                        <a:cs typeface="Cambria Math" panose="02040503050406030204" charset="0"/>
                      </a:rPr>
                      <m:t> ← </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𝜔</m:t>
                        </m:r>
                      </m:e>
                      <m:sub>
                        <m:r>
                          <a:rPr lang="en-US" altLang="zh-CN" i="1" dirty="0">
                            <a:solidFill>
                              <a:schemeClr val="tx1"/>
                            </a:solidFill>
                            <a:latin typeface="Cambria Math" panose="02040503050406030204" charset="0"/>
                            <a:cs typeface="Cambria Math" panose="02040503050406030204" charset="0"/>
                          </a:rPr>
                          <m:t>1</m:t>
                        </m:r>
                      </m:sub>
                    </m:sSub>
                    <m:r>
                      <a:rPr lang="en-US" altLang="zh-CN" i="1" dirty="0">
                        <a:solidFill>
                          <a:schemeClr val="tx1"/>
                        </a:solidFill>
                        <a:latin typeface="Cambria Math" panose="02040503050406030204" charset="0"/>
                        <a:cs typeface="Cambria Math" panose="02040503050406030204" charset="0"/>
                      </a:rPr>
                      <m:t>𝑓</m:t>
                    </m:r>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𝜔</m:t>
                        </m:r>
                      </m:e>
                      <m:sub>
                        <m:r>
                          <a:rPr lang="en-US" altLang="zh-CN" i="1" dirty="0">
                            <a:solidFill>
                              <a:schemeClr val="tx1"/>
                            </a:solidFill>
                            <a:latin typeface="Cambria Math" panose="02040503050406030204" charset="0"/>
                            <a:cs typeface="Cambria Math" panose="02040503050406030204" charset="0"/>
                          </a:rPr>
                          <m:t>2</m:t>
                        </m:r>
                      </m:sub>
                    </m:sSub>
                    <m:r>
                      <a:rPr lang="en-US" altLang="zh-CN" i="1" dirty="0">
                        <a:solidFill>
                          <a:schemeClr val="tx1"/>
                        </a:solidFill>
                        <a:latin typeface="Cambria Math" panose="02040503050406030204" charset="0"/>
                        <a:cs typeface="Cambria Math" panose="02040503050406030204" charset="0"/>
                      </a:rPr>
                      <m:t>𝛿</m:t>
                    </m:r>
                  </m:oMath>
                </a14:m>
                <a:r>
                  <a:rPr lang="zh-CN" altLang="en-US" dirty="0">
                    <a:solidFill>
                      <a:schemeClr val="tx1"/>
                    </a:solidFill>
                    <a:latin typeface="Cambria Math" panose="02040503050406030204" charset="0"/>
                    <a:cs typeface="Cambria Math" panose="02040503050406030204" charset="0"/>
                  </a:rPr>
                  <a:t>（</a:t>
                </a:r>
                <a:r>
                  <a:rPr lang="en-US" altLang="zh-CN" dirty="0">
                    <a:solidFill>
                      <a:schemeClr val="tx1"/>
                    </a:solidFill>
                    <a:latin typeface="Cambria Math" panose="02040503050406030204" charset="0"/>
                    <a:cs typeface="Cambria Math" panose="02040503050406030204" charset="0"/>
                  </a:rPr>
                  <a:t>KF</a:t>
                </a:r>
                <a:r>
                  <a:rPr lang="zh-CN" altLang="en-US" dirty="0">
                    <a:solidFill>
                      <a:schemeClr val="tx1"/>
                    </a:solidFill>
                    <a:latin typeface="Cambria Math" panose="02040503050406030204" charset="0"/>
                    <a:cs typeface="Cambria Math" panose="02040503050406030204" charset="0"/>
                  </a:rPr>
                  <a:t>）</a:t>
                </a:r>
                <a:endParaRPr lang="zh-CN" altLang="en-US" dirty="0">
                  <a:solidFill>
                    <a:schemeClr val="tx1"/>
                  </a:solidFill>
                  <a:latin typeface="Cambria Math" panose="02040503050406030204" charset="0"/>
                  <a:cs typeface="Cambria Math" panose="02040503050406030204" charset="0"/>
                </a:endParaRPr>
              </a:p>
              <a:p>
                <a:pPr marL="0" indent="0">
                  <a:buNone/>
                </a:pPr>
                <a:endParaRPr lang="en-US" altLang="zh-CN" i="1" dirty="0">
                  <a:solidFill>
                    <a:schemeClr val="tx1"/>
                  </a:solidFill>
                  <a:latin typeface="Cambria Math" panose="02040503050406030204" charset="0"/>
                  <a:cs typeface="Cambria Math" panose="02040503050406030204" charset="0"/>
                </a:endParaRPr>
              </a:p>
              <a:p>
                <a:pPr marL="0" indent="0">
                  <a:buNone/>
                </a:pP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m:t>
                    </m:r>
                  </m:oMath>
                </a14:m>
                <a:r>
                  <a:rPr lang="zh-CN" altLang="en-US" dirty="0">
                    <a:solidFill>
                      <a:schemeClr val="tx1"/>
                    </a:solidFill>
                    <a:latin typeface="Cambria Math" panose="02040503050406030204" charset="0"/>
                    <a:cs typeface="Cambria Math" panose="02040503050406030204" charset="0"/>
                  </a:rPr>
                  <a:t>卡尔曼滤波方法的分类</a:t>
                </a:r>
                <a:endParaRPr lang="zh-CN" altLang="en-US" dirty="0">
                  <a:solidFill>
                    <a:schemeClr val="tx1"/>
                  </a:solidFill>
                  <a:latin typeface="Cambria Math" panose="02040503050406030204" charset="0"/>
                  <a:cs typeface="Cambria Math" panose="02040503050406030204" charset="0"/>
                </a:endParaRPr>
              </a:p>
              <a:p>
                <a:pPr marL="0" lvl="0" indent="0">
                  <a:buNone/>
                </a:pPr>
                <a:endParaRPr lang="zh-CN" altLang="en-US" dirty="0">
                  <a:solidFill>
                    <a:schemeClr val="tx1"/>
                  </a:solidFill>
                  <a:latin typeface="Cambria Math" panose="02040503050406030204" charset="0"/>
                  <a:cs typeface="Cambria Math" panose="02040503050406030204" charset="0"/>
                </a:endParaRPr>
              </a:p>
            </p:txBody>
          </p:sp>
        </mc:Choice>
        <mc:Fallback>
          <p:sp>
            <p:nvSpPr>
              <p:cNvPr id="2" name="内容占位符 1"/>
              <p:cNvSpPr>
                <a:spLocks noRot="1" noChangeAspect="1" noMove="1" noResize="1" noEditPoints="1" noAdjustHandles="1" noChangeArrowheads="1" noChangeShapeType="1" noTextEdit="1"/>
              </p:cNvSpPr>
              <p:nvPr>
                <p:ph idx="1"/>
                <p:custDataLst>
                  <p:tags r:id="rId3"/>
                </p:custDataLst>
              </p:nvPr>
            </p:nvSpPr>
            <p:spPr>
              <a:xfrm>
                <a:off x="608330" y="1167130"/>
                <a:ext cx="11224895" cy="4679315"/>
              </a:xfrm>
              <a:blipFill rotWithShape="1">
                <a:blip r:embed="rId4"/>
                <a:stretch>
                  <a:fillRect/>
                </a:stretch>
              </a:blipFill>
            </p:spPr>
            <p:txBody>
              <a:bodyPr/>
              <a:lstStyle/>
              <a:p>
                <a:r>
                  <a:rPr lang="zh-CN" altLang="en-US">
                    <a:noFill/>
                  </a:rPr>
                  <a:t> </a:t>
                </a:r>
              </a:p>
            </p:txBody>
          </p:sp>
        </mc:Fallback>
      </mc:AlternateContent>
      <p:graphicFrame>
        <p:nvGraphicFramePr>
          <p:cNvPr id="26" name="表格 25"/>
          <p:cNvGraphicFramePr/>
          <p:nvPr>
            <p:custDataLst>
              <p:tags r:id="rId5"/>
            </p:custDataLst>
          </p:nvPr>
        </p:nvGraphicFramePr>
        <p:xfrm>
          <a:off x="934720" y="4010025"/>
          <a:ext cx="9417685" cy="1143000"/>
        </p:xfrm>
        <a:graphic>
          <a:graphicData uri="http://schemas.openxmlformats.org/drawingml/2006/table">
            <a:tbl>
              <a:tblPr firstRow="1" bandRow="1">
                <a:tableStyleId>{5C22544A-7EE6-4342-B048-85BDC9FD1C3A}</a:tableStyleId>
              </a:tblPr>
              <a:tblGrid>
                <a:gridCol w="2844165"/>
                <a:gridCol w="2844165"/>
                <a:gridCol w="3729355"/>
              </a:tblGrid>
              <a:tr h="381000">
                <a:tc>
                  <a:txBody>
                    <a:bodyPr/>
                    <a:p>
                      <a:pPr>
                        <a:buNone/>
                      </a:pP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buNone/>
                      </a:pPr>
                      <a:r>
                        <a:rPr lang="zh-CN" altLang="en-US" b="0">
                          <a:solidFill>
                            <a:schemeClr val="tx1"/>
                          </a:solidFill>
                        </a:rPr>
                        <a:t>线性方程</a:t>
                      </a: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buNone/>
                      </a:pPr>
                      <a:r>
                        <a:rPr lang="zh-CN" altLang="en-US" b="0">
                          <a:solidFill>
                            <a:schemeClr val="tx1"/>
                          </a:solidFill>
                        </a:rPr>
                        <a:t>非线性方程</a:t>
                      </a: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81000">
                <a:tc>
                  <a:txBody>
                    <a:bodyPr/>
                    <a:p>
                      <a:pPr>
                        <a:buNone/>
                      </a:pPr>
                      <a:r>
                        <a:rPr lang="zh-CN" altLang="en-US"/>
                        <a:t>高斯分布</a:t>
                      </a: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buNone/>
                      </a:pPr>
                      <a:r>
                        <a:rPr lang="zh-CN" altLang="en-US"/>
                        <a:t>卡尔曼滤波</a:t>
                      </a: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buNone/>
                      </a:pPr>
                      <a:r>
                        <a:rPr lang="zh-CN" altLang="en-US"/>
                        <a:t>扩展卡尔曼滤波，无迹卡尔曼滤波</a:t>
                      </a: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81000">
                <a:tc>
                  <a:txBody>
                    <a:bodyPr/>
                    <a:p>
                      <a:pPr>
                        <a:buNone/>
                      </a:pPr>
                      <a:r>
                        <a:rPr lang="zh-CN" altLang="en-US"/>
                        <a:t>非高斯分布</a:t>
                      </a: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buNone/>
                      </a:pPr>
                      <a:r>
                        <a:rPr lang="zh-CN" altLang="en-US"/>
                        <a:t>粒子滤波</a:t>
                      </a: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buNone/>
                      </a:pPr>
                      <a:r>
                        <a:rPr lang="zh-CN" altLang="en-US"/>
                        <a:t>粒子滤波</a:t>
                      </a: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bl>
          </a:graphicData>
        </a:graphic>
      </p:graphicFrame>
      <p:pic>
        <p:nvPicPr>
          <p:cNvPr id="4" name="图片 3"/>
          <p:cNvPicPr>
            <a:picLocks noChangeAspect="1"/>
          </p:cNvPicPr>
          <p:nvPr/>
        </p:nvPicPr>
        <p:blipFill>
          <a:blip r:embed="rId6"/>
          <a:stretch>
            <a:fillRect/>
          </a:stretch>
        </p:blipFill>
        <p:spPr>
          <a:xfrm>
            <a:off x="7534910" y="0"/>
            <a:ext cx="2125980" cy="1770380"/>
          </a:xfrm>
          <a:prstGeom prst="rect">
            <a:avLst/>
          </a:prstGeom>
        </p:spPr>
      </p:pic>
      <p:sp>
        <p:nvSpPr>
          <p:cNvPr id="5" name="文本框 4"/>
          <p:cNvSpPr txBox="1"/>
          <p:nvPr/>
        </p:nvSpPr>
        <p:spPr>
          <a:xfrm>
            <a:off x="4958080" y="541020"/>
            <a:ext cx="2506980" cy="645160"/>
          </a:xfrm>
          <a:prstGeom prst="rect">
            <a:avLst/>
          </a:prstGeom>
          <a:noFill/>
        </p:spPr>
        <p:txBody>
          <a:bodyPr wrap="none" rtlCol="0">
            <a:spAutoFit/>
          </a:bodyPr>
          <a:p>
            <a:r>
              <a:rPr lang="en-US" altLang="zh-CN"/>
              <a:t>HMM</a:t>
            </a:r>
            <a:r>
              <a:rPr lang="zh-CN" altLang="en-US"/>
              <a:t>的</a:t>
            </a:r>
            <a:r>
              <a:rPr lang="en-US" altLang="zh-CN"/>
              <a:t>input</a:t>
            </a:r>
            <a:r>
              <a:rPr lang="zh-CN" altLang="en-US"/>
              <a:t>是离散的</a:t>
            </a:r>
            <a:endParaRPr lang="zh-CN" altLang="en-US"/>
          </a:p>
          <a:p>
            <a:r>
              <a:rPr lang="zh-CN" altLang="en-US"/>
              <a:t>卡尔曼的</a:t>
            </a:r>
            <a:r>
              <a:rPr lang="en-US" altLang="zh-CN"/>
              <a:t>input</a:t>
            </a:r>
            <a:r>
              <a:rPr lang="zh-CN" altLang="en-US"/>
              <a:t>是连续的</a:t>
            </a:r>
            <a:endParaRPr lang="zh-CN" altLang="en-US"/>
          </a:p>
        </p:txBody>
      </p:sp>
    </p:spTree>
    <p:custDataLst>
      <p:tags r:id="rId7"/>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 name="KSO_WM_FULL_TEXT_BEAUTIFY_COPY_ID" val="2"/>
</p:tagLst>
</file>

<file path=ppt/tags/tag101.xml><?xml version="1.0" encoding="utf-8"?>
<p:tagLst xmlns:p="http://schemas.openxmlformats.org/presentationml/2006/main">
  <p:tag name="KSO_WM_UNIT_TABLE_BEAUTIFY" val="smartTable{b5a889f6-cc9d-4e28-9d4f-9d0b6f188f7d}"/>
  <p:tag name="KSO_WM_FULL_TEXT_BEAUTIFY_COPY_ID" val="26"/>
</p:tagLst>
</file>

<file path=ppt/tags/tag102.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 name="KSO_WM_FULL_TEXT_BEAUTIFY_COPY_ID" val="150995359"/>
</p:tagLst>
</file>

<file path=ppt/tags/tag103.xml><?xml version="1.0" encoding="utf-8"?>
<p:tagLst xmlns:p="http://schemas.openxmlformats.org/presentationml/2006/main">
  <p:tag name="KSO_WM_UNIT_PLACING_PICTURE_USER_VIEWPORT" val="{&quot;height&quot;:5456,&quot;width&quot;:17274}"/>
  <p:tag name="KSO_WM_FULL_TEXT_BEAUTIFY_COPY_ID" val="4"/>
</p:tagLst>
</file>

<file path=ppt/tags/tag104.xml><?xml version="1.0" encoding="utf-8"?>
<p:tagLst xmlns:p="http://schemas.openxmlformats.org/presentationml/2006/main">
  <p:tag name="KSO_WM_FULL_TEXT_BEAUTIFY_COPY_ID" val="17"/>
</p:tagLst>
</file>

<file path=ppt/tags/tag105.xml><?xml version="1.0" encoding="utf-8"?>
<p:tagLst xmlns:p="http://schemas.openxmlformats.org/presentationml/2006/main">
  <p:tag name="KSO_WM_FULL_TEXT_BEAUTIFY_COPY_ID" val="7"/>
</p:tagLst>
</file>

<file path=ppt/tags/tag106.xml><?xml version="1.0" encoding="utf-8"?>
<p:tagLst xmlns:p="http://schemas.openxmlformats.org/presentationml/2006/main">
  <p:tag name="KSO_WM_FULL_TEXT_BEAUTIFY_COPY_ID" val="5"/>
</p:tagLst>
</file>

<file path=ppt/tags/tag107.xml><?xml version="1.0" encoding="utf-8"?>
<p:tagLst xmlns:p="http://schemas.openxmlformats.org/presentationml/2006/main">
  <p:tag name="KSO_WM_FULL_TEXT_BEAUTIFY_COPY_ID" val="5"/>
</p:tagLst>
</file>

<file path=ppt/tags/tag108.xml><?xml version="1.0" encoding="utf-8"?>
<p:tagLst xmlns:p="http://schemas.openxmlformats.org/presentationml/2006/main">
  <p:tag name="KSO_WM_FULL_TEXT_BEAUTIFY_COPY_ID" val="13"/>
</p:tagLst>
</file>

<file path=ppt/tags/tag109.xml><?xml version="1.0" encoding="utf-8"?>
<p:tagLst xmlns:p="http://schemas.openxmlformats.org/presentationml/2006/main">
  <p:tag name="KSO_WM_FULL_TEXT_BEAUTIFY_COPY_ID" val="14"/>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FULL_TEXT_BEAUTIFY_COPY_ID" val="18"/>
</p:tagLst>
</file>

<file path=ppt/tags/tag111.xml><?xml version="1.0" encoding="utf-8"?>
<p:tagLst xmlns:p="http://schemas.openxmlformats.org/presentationml/2006/main">
  <p:tag name="KSO_WM_FULL_TEXT_BEAUTIFY_COPY_ID" val="18"/>
</p:tagLst>
</file>

<file path=ppt/tags/tag112.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 name="KSO_WM_FULL_TEXT_BEAUTIFY_COPY_ID" val="150995360"/>
</p:tagLst>
</file>

<file path=ppt/tags/tag113.xml><?xml version="1.0" encoding="utf-8"?>
<p:tagLst xmlns:p="http://schemas.openxmlformats.org/presentationml/2006/main">
  <p:tag name="KSO_WM_FULL_TEXT_BEAUTIFY_COPY_ID" val="2"/>
</p:tagLst>
</file>

<file path=ppt/tags/tag114.xml><?xml version="1.0" encoding="utf-8"?>
<p:tagLst xmlns:p="http://schemas.openxmlformats.org/presentationml/2006/main">
  <p:tag name="KSO_WM_FULL_TEXT_BEAUTIFY_COPY_ID" val="3"/>
</p:tagLst>
</file>

<file path=ppt/tags/tag115.xml><?xml version="1.0" encoding="utf-8"?>
<p:tagLst xmlns:p="http://schemas.openxmlformats.org/presentationml/2006/main">
  <p:tag name="KSO_WM_FULL_TEXT_BEAUTIFY_COPY_ID" val="3"/>
</p:tagLst>
</file>

<file path=ppt/tags/tag116.xml><?xml version="1.0" encoding="utf-8"?>
<p:tagLst xmlns:p="http://schemas.openxmlformats.org/presentationml/2006/main">
  <p:tag name="KSO_WM_BEAUTIFY_FLAG" val="#wm#"/>
  <p:tag name="KSO_WM_TEMPLATE_CATEGORY" val="custom"/>
  <p:tag name="KSO_WM_TEMPLATE_INDEX" val="20205081"/>
  <p:tag name="KSO_WM_FULL_TEXT_BEAUTIFY_COPY_ID" val="150995362"/>
</p:tagLst>
</file>

<file path=ppt/tags/tag117.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 name="KSO_WM_FULL_TEXT_BEAUTIFY_COPY_ID" val="2"/>
</p:tagLst>
</file>

<file path=ppt/tags/tag118.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 name="KSO_WM_FULL_TEXT_BEAUTIFY_COPY_ID" val="2"/>
</p:tagLst>
</file>

<file path=ppt/tags/tag119.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 name="KSO_WM_FULL_TEXT_BEAUTIFY_COPY_ID" val="4"/>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FULL_TEXT_BEAUTIFY_COPY_ID" val="5"/>
</p:tagLst>
</file>

<file path=ppt/tags/tag121.xml><?xml version="1.0" encoding="utf-8"?>
<p:tagLst xmlns:p="http://schemas.openxmlformats.org/presentationml/2006/main">
  <p:tag name="KSO_WM_FULL_TEXT_BEAUTIFY_COPY_ID" val="6"/>
</p:tagLst>
</file>

<file path=ppt/tags/tag122.xml><?xml version="1.0" encoding="utf-8"?>
<p:tagLst xmlns:p="http://schemas.openxmlformats.org/presentationml/2006/main">
  <p:tag name="KSO_WM_FULL_TEXT_BEAUTIFY_COPY_ID" val="7"/>
</p:tagLst>
</file>

<file path=ppt/tags/tag123.xml><?xml version="1.0" encoding="utf-8"?>
<p:tagLst xmlns:p="http://schemas.openxmlformats.org/presentationml/2006/main">
  <p:tag name="KSO_WM_FULL_TEXT_BEAUTIFY_COPY_ID" val="8"/>
</p:tagLst>
</file>

<file path=ppt/tags/tag124.xml><?xml version="1.0" encoding="utf-8"?>
<p:tagLst xmlns:p="http://schemas.openxmlformats.org/presentationml/2006/main">
  <p:tag name="KSO_WM_FULL_TEXT_BEAUTIFY_COPY_ID" val="9"/>
</p:tagLst>
</file>

<file path=ppt/tags/tag125.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 name="KSO_WM_FULL_TEXT_BEAUTIFY_COPY_ID" val="150995363"/>
</p:tagLst>
</file>

<file path=ppt/tags/tag126.xml><?xml version="1.0" encoding="utf-8"?>
<p:tagLst xmlns:p="http://schemas.openxmlformats.org/presentationml/2006/main">
  <p:tag name="KSO_WM_BEAUTIFY_FLAG" val="#wm#"/>
  <p:tag name="KSO_WM_TEMPLATE_CATEGORY" val="custom"/>
  <p:tag name="KSO_WM_TEMPLATE_INDEX" val="20205081"/>
</p:tagLst>
</file>

<file path=ppt/tags/tag127.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 name="KSO_WM_FULL_TEXT_BEAUTIFY_COPY_ID" val="2"/>
</p:tagLst>
</file>

<file path=ppt/tags/tag128.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 name="KSO_WM_FULL_TEXT_BEAUTIFY_COPY_ID" val="2"/>
</p:tagLst>
</file>

<file path=ppt/tags/tag129.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 name="KSO_WM_FULL_TEXT_BEAUTIFY_COPY_ID" val="4"/>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FULL_TEXT_BEAUTIFY_COPY_ID" val="6"/>
</p:tagLst>
</file>

<file path=ppt/tags/tag131.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 name="KSO_WM_FULL_TEXT_BEAUTIFY_COPY_ID" val="150995364"/>
</p:tagLst>
</file>

<file path=ppt/tags/tag132.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33.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34.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 name="KSO_WM_FULL_TEXT_BEAUTIFY_COPY_ID" val="4"/>
</p:tagLst>
</file>

<file path=ppt/tags/tag135.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6.xml><?xml version="1.0" encoding="utf-8"?>
<p:tagLst xmlns:p="http://schemas.openxmlformats.org/presentationml/2006/main">
  <p:tag name="KSO_WM_BEAUTIFY_FLAG" val="#wm#"/>
  <p:tag name="KSO_WM_TEMPLATE_CATEGORY" val="custom"/>
  <p:tag name="KSO_WM_TEMPLATE_INDEX" val="20205081"/>
</p:tagLst>
</file>

<file path=ppt/tags/tag137.xml><?xml version="1.0" encoding="utf-8"?>
<p:tagLst xmlns:p="http://schemas.openxmlformats.org/presentationml/2006/main">
  <p:tag name="KSO_WM_BEAUTIFY_FLAG" val="#wm#"/>
  <p:tag name="KSO_WM_TEMPLATE_CATEGORY" val="custom"/>
  <p:tag name="KSO_WM_TEMPLATE_INDEX" val="20205081"/>
</p:tagLst>
</file>

<file path=ppt/tags/tag138.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39.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 name="KSO_WM_FULL_TEXT_BEAUTIFY_COPY_ID" val="4"/>
</p:tagLst>
</file>

<file path=ppt/tags/tag141.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 name="KSO_WM_FULL_TEXT_BEAUTIFY_COPY_ID" val="4"/>
</p:tagLst>
</file>

<file path=ppt/tags/tag142.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43.xml><?xml version="1.0" encoding="utf-8"?>
<p:tagLst xmlns:p="http://schemas.openxmlformats.org/presentationml/2006/main">
  <p:tag name="KSO_WM_BEAUTIFY_FLAG" val="#wm#"/>
  <p:tag name="KSO_WM_TEMPLATE_CATEGORY" val="custom"/>
  <p:tag name="KSO_WM_TEMPLATE_INDEX" val="20205081"/>
</p:tagLst>
</file>

<file path=ppt/tags/tag144.xml><?xml version="1.0" encoding="utf-8"?>
<p:tagLst xmlns:p="http://schemas.openxmlformats.org/presentationml/2006/main">
  <p:tag name="KSO_WM_BEAUTIFY_FLAG" val="#wm#"/>
  <p:tag name="KSO_WM_TEMPLATE_CATEGORY" val="custom"/>
  <p:tag name="KSO_WM_TEMPLATE_INDEX" val="20205081"/>
</p:tagLst>
</file>

<file path=ppt/tags/tag145.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46.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47.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 name="KSO_WM_FULL_TEXT_BEAUTIFY_COPY_ID" val="4"/>
</p:tagLst>
</file>

<file path=ppt/tags/tag148.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49.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 name="KSO_WM_FULL_TEXT_BEAUTIFY_COPY_ID" val="4"/>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53.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54.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 name="KSO_WM_FULL_TEXT_BEAUTIFY_COPY_ID" val="4"/>
</p:tagLst>
</file>

<file path=ppt/tags/tag155.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6.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57.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58.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 name="KSO_WM_FULL_TEXT_BEAUTIFY_COPY_ID" val="4"/>
</p:tagLst>
</file>

<file path=ppt/tags/tag159.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 name="KSO_WM_FULL_TEXT_BEAUTIFY_COPY_ID" val="4"/>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61.xml><?xml version="1.0" encoding="utf-8"?>
<p:tagLst xmlns:p="http://schemas.openxmlformats.org/presentationml/2006/main">
  <p:tag name="KSO_WM_BEAUTIFY_FLAG" val="#wm#"/>
  <p:tag name="KSO_WM_TEMPLATE_CATEGORY" val="custom"/>
  <p:tag name="KSO_WM_TEMPLATE_INDEX" val="20205081"/>
</p:tagLst>
</file>

<file path=ppt/tags/tag162.xml><?xml version="1.0" encoding="utf-8"?>
<p:tagLst xmlns:p="http://schemas.openxmlformats.org/presentationml/2006/main">
  <p:tag name="KSO_WM_BEAUTIFY_FLAG" val="#wm#"/>
  <p:tag name="KSO_WM_TEMPLATE_CATEGORY" val="custom"/>
  <p:tag name="KSO_WM_TEMPLATE_INDEX" val="20205081"/>
</p:tagLst>
</file>

<file path=ppt/tags/tag163.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 name="KSO_WM_FULL_TEXT_BEAUTIFY_COPY_ID" val="4"/>
</p:tagLst>
</file>

<file path=ppt/tags/tag164.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65.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66.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67.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 name="KSO_WM_FULL_TEXT_BEAUTIFY_COPY_ID" val="4"/>
</p:tagLst>
</file>

<file path=ppt/tags/tag168.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69.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 name="KSO_WM_FULL_TEXT_BEAUTIFY_COPY_ID" val="4"/>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71.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72.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73.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 name="KSO_WM_FULL_TEXT_BEAUTIFY_COPY_ID" val="4"/>
</p:tagLst>
</file>

<file path=ppt/tags/tag174.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75.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76.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 name="KSO_WM_FULL_TEXT_BEAUTIFY_COPY_ID" val="4"/>
</p:tagLst>
</file>

<file path=ppt/tags/tag177.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78.xml><?xml version="1.0" encoding="utf-8"?>
<p:tagLst xmlns:p="http://schemas.openxmlformats.org/presentationml/2006/main">
  <p:tag name="KSO_WM_BEAUTIFY_FLAG" val="#wm#"/>
  <p:tag name="KSO_WM_TEMPLATE_CATEGORY" val="custom"/>
  <p:tag name="KSO_WM_TEMPLATE_INDEX" val="20205081"/>
</p:tagLst>
</file>

<file path=ppt/tags/tag179.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81.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 name="KSO_WM_FULL_TEXT_BEAUTIFY_COPY_ID" val="4"/>
</p:tagLst>
</file>

<file path=ppt/tags/tag182.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83.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84.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85.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 name="KSO_WM_FULL_TEXT_BEAUTIFY_COPY_ID" val="4"/>
</p:tagLst>
</file>

<file path=ppt/tags/tag186.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87.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88.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Lst>
</file>

<file path=ppt/tags/tag189.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 name="KSO_WM_FULL_TEXT_BEAUTIFY_COPY_ID" val="4"/>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91.xml><?xml version="1.0" encoding="utf-8"?>
<p:tagLst xmlns:p="http://schemas.openxmlformats.org/presentationml/2006/main">
  <p:tag name="KSO_WM_BEAUTIFY_FLAG" val="#wm#"/>
  <p:tag name="KSO_WM_TEMPLATE_CATEGORY" val="custom"/>
  <p:tag name="KSO_WM_TEMPLATE_INDEX" val="20205081"/>
</p:tagLst>
</file>

<file path=ppt/tags/tag192.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 name="KSO_WM_FULL_TEXT_BEAUTIFY_COPY_ID" val="3"/>
</p:tagLst>
</file>

<file path=ppt/tags/tag193.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 name="KSO_WM_FULL_TEXT_BEAUTIFY_COPY_ID" val="2"/>
</p:tagLst>
</file>

<file path=ppt/tags/tag194.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 name="KSO_WM_FULL_TEXT_BEAUTIFY_COPY_ID" val="150995361"/>
</p:tagLst>
</file>

<file path=ppt/tags/tag195.xml><?xml version="1.0" encoding="utf-8"?>
<p:tagLst xmlns:p="http://schemas.openxmlformats.org/presentationml/2006/main">
  <p:tag name="KSO_WM_BEAUTIFY_FLAG" val="#wm#"/>
  <p:tag name="KSO_WM_TEMPLATE_CATEGORY" val="custom"/>
  <p:tag name="KSO_WM_TEMPLATE_INDEX" val="20205081"/>
</p:tagLst>
</file>

<file path=ppt/tags/tag196.xml><?xml version="1.0" encoding="utf-8"?>
<p:tagLst xmlns:p="http://schemas.openxmlformats.org/presentationml/2006/main">
  <p:tag name="KSO_WM_BEAUTIFY_FLAG" val="#wm#"/>
  <p:tag name="KSO_WM_TEMPLATE_CATEGORY" val="custom"/>
  <p:tag name="KSO_WM_TEMPLATE_INDEX" val="2020508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 name="KSO_WM_FULL_TEXT_BEAUTIFY_COPY_ID" val="2"/>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 name="KSO_WM_FULL_TEXT_BEAUTIFY_COPY_ID" val="3"/>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FULL_TEXT_BEAUTIFY_COPY_ID" val="150995353"/>
</p:tagLst>
</file>

<file path=ppt/tags/tag66.xml><?xml version="1.0" encoding="utf-8"?>
<p:tagLst xmlns:p="http://schemas.openxmlformats.org/presentationml/2006/main">
  <p:tag name="KSO_WM_UNIT_PLACING_PICTURE_USER_VIEWPORT" val="{&quot;height&quot;:1995,&quot;width&quot;:11745}"/>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FULL_TEXT_BEAUTIFY_COPY_ID" val="10"/>
</p:tagLst>
</file>

<file path=ppt/tags/tag72.xml><?xml version="1.0" encoding="utf-8"?>
<p:tagLst xmlns:p="http://schemas.openxmlformats.org/presentationml/2006/main">
  <p:tag name="KSO_WM_FULL_TEXT_BEAUTIFY_COPY_ID" val="2"/>
</p:tagLst>
</file>

<file path=ppt/tags/tag73.xml><?xml version="1.0" encoding="utf-8"?>
<p:tagLst xmlns:p="http://schemas.openxmlformats.org/presentationml/2006/main">
  <p:tag name="KSO_WM_FULL_TEXT_BEAUTIFY_COPY_ID" val="4"/>
</p:tagLst>
</file>

<file path=ppt/tags/tag74.xml><?xml version="1.0" encoding="utf-8"?>
<p:tagLst xmlns:p="http://schemas.openxmlformats.org/presentationml/2006/main">
  <p:tag name="KSO_WM_FULL_TEXT_BEAUTIFY_COPY_ID" val="6"/>
</p:tagLst>
</file>

<file path=ppt/tags/tag75.xml><?xml version="1.0" encoding="utf-8"?>
<p:tagLst xmlns:p="http://schemas.openxmlformats.org/presentationml/2006/main">
  <p:tag name="KSO_WM_FULL_TEXT_BEAUTIFY_COPY_ID" val="7"/>
</p:tagLst>
</file>

<file path=ppt/tags/tag76.xml><?xml version="1.0" encoding="utf-8"?>
<p:tagLst xmlns:p="http://schemas.openxmlformats.org/presentationml/2006/main">
  <p:tag name="KSO_WM_FULL_TEXT_BEAUTIFY_COPY_ID" val="8"/>
</p:tagLst>
</file>

<file path=ppt/tags/tag77.xml><?xml version="1.0" encoding="utf-8"?>
<p:tagLst xmlns:p="http://schemas.openxmlformats.org/presentationml/2006/main">
  <p:tag name="KSO_WM_FULL_TEXT_BEAUTIFY_COPY_ID" val="9"/>
</p:tagLst>
</file>

<file path=ppt/tags/tag78.xml><?xml version="1.0" encoding="utf-8"?>
<p:tagLst xmlns:p="http://schemas.openxmlformats.org/presentationml/2006/main">
  <p:tag name="KSO_WM_FULL_TEXT_BEAUTIFY_COPY_ID" val="11"/>
</p:tagLst>
</file>

<file path=ppt/tags/tag79.xml><?xml version="1.0" encoding="utf-8"?>
<p:tagLst xmlns:p="http://schemas.openxmlformats.org/presentationml/2006/main">
  <p:tag name="KSO_WM_BEAUTIFY_FLAG" val="#wm#"/>
  <p:tag name="KSO_WM_TEMPLATE_CATEGORY" val="custom"/>
  <p:tag name="KSO_WM_TEMPLATE_INDEX" val="20205081"/>
  <p:tag name="KSO_WM_FULL_TEXT_BEAUTIFY_COPY_ID" val="15099535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 name="KSO_WM_FULL_TEXT_BEAUTIFY_COPY_ID" val="3"/>
</p:tagLst>
</file>

<file path=ppt/tags/tag81.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 name="KSO_WM_FULL_TEXT_BEAUTIFY_COPY_ID"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4280_4*l_h_i*1_1_1"/>
  <p:tag name="KSO_WM_TEMPLATE_CATEGORY" val="custom"/>
  <p:tag name="KSO_WM_TEMPLATE_INDEX" val="20204280"/>
  <p:tag name="KSO_WM_UNIT_LAYERLEVEL" val="1_1_1"/>
  <p:tag name="KSO_WM_TAG_VERSION" val="1.0"/>
  <p:tag name="KSO_WM_BEAUTIFY_FLAG" val="#wm#"/>
  <p:tag name="KSO_WM_CHIP_GROUPID" val="5f71cf800ff15d9a40ef5081"/>
  <p:tag name="KSO_WM_CHIP_XID" val="5f71cf800ff15d9a40ef5084"/>
  <p:tag name="KSO_WM_UNIT_DEC_AREA_ID" val="7817d49912b24370bec2b33de546585d"/>
  <p:tag name="KSO_WM_CHIP_FILLAREA_FILL_RULE" val="{&quot;fill_align&quot;:&quot;cm&quot;,&quot;fill_mode&quot;:&quot;adaptive&quot;,&quot;sacle_strategy&quot;:&quot;stretch&quot;}"/>
  <p:tag name="KSO_WM_UNIT_DEC_SUPPORTCHANGEPIC" val="0"/>
  <p:tag name="KSO_WM_UNIT_DEC_CHANGEPICRESERVED" val="0"/>
  <p:tag name="KSO_WM_ASSEMBLE_CHIP_INDEX" val="686ea3e80f4747b1820267951770e1c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UNIT_USESOURCEFORMAT_APPLY" val="1"/>
  <p:tag name="KSO_WM_FULL_TEXT_BEAUTIFY_COPY_ID" val="20"/>
</p:tagLst>
</file>

<file path=ppt/tags/tag83.xml><?xml version="1.0" encoding="utf-8"?>
<p:tagLst xmlns:p="http://schemas.openxmlformats.org/presentationml/2006/main">
  <p:tag name="KSO_WM_FULL_TEXT_BEAUTIFY_COPY_ID" val="4"/>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4280_4*l_h_i*1_1_1"/>
  <p:tag name="KSO_WM_TEMPLATE_CATEGORY" val="custom"/>
  <p:tag name="KSO_WM_TEMPLATE_INDEX" val="20204280"/>
  <p:tag name="KSO_WM_UNIT_LAYERLEVEL" val="1_1_1"/>
  <p:tag name="KSO_WM_TAG_VERSION" val="1.0"/>
  <p:tag name="KSO_WM_BEAUTIFY_FLAG" val="#wm#"/>
  <p:tag name="KSO_WM_CHIP_GROUPID" val="5f71cf800ff15d9a40ef5081"/>
  <p:tag name="KSO_WM_CHIP_XID" val="5f71cf800ff15d9a40ef5084"/>
  <p:tag name="KSO_WM_UNIT_DEC_AREA_ID" val="7817d49912b24370bec2b33de546585d"/>
  <p:tag name="KSO_WM_CHIP_FILLAREA_FILL_RULE" val="{&quot;fill_align&quot;:&quot;cm&quot;,&quot;fill_mode&quot;:&quot;adaptive&quot;,&quot;sacle_strategy&quot;:&quot;stretch&quot;}"/>
  <p:tag name="KSO_WM_UNIT_DEC_SUPPORTCHANGEPIC" val="0"/>
  <p:tag name="KSO_WM_UNIT_DEC_CHANGEPICRESERVED" val="0"/>
  <p:tag name="KSO_WM_ASSEMBLE_CHIP_INDEX" val="686ea3e80f4747b1820267951770e1c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UNIT_USESOURCEFORMAT_APPLY" val="1"/>
  <p:tag name="KSO_WM_FULL_TEXT_BEAUTIFY_COPY_ID" val="5"/>
</p:tagLst>
</file>

<file path=ppt/tags/tag85.xml><?xml version="1.0" encoding="utf-8"?>
<p:tagLst xmlns:p="http://schemas.openxmlformats.org/presentationml/2006/main">
  <p:tag name="KSO_WM_FULL_TEXT_BEAUTIFY_COPY_ID" val="6"/>
</p:tagLst>
</file>

<file path=ppt/tags/tag86.xml><?xml version="1.0" encoding="utf-8"?>
<p:tagLst xmlns:p="http://schemas.openxmlformats.org/presentationml/2006/main">
  <p:tag name="KSO_WM_FULL_TEXT_BEAUTIFY_COPY_ID" val="6"/>
</p:tagLst>
</file>

<file path=ppt/tags/tag87.xml><?xml version="1.0" encoding="utf-8"?>
<p:tagLst xmlns:p="http://schemas.openxmlformats.org/presentationml/2006/main">
  <p:tag name="KSO_WM_FULL_TEXT_BEAUTIFY_COPY_ID" val="7"/>
</p:tagLst>
</file>

<file path=ppt/tags/tag88.xml><?xml version="1.0" encoding="utf-8"?>
<p:tagLst xmlns:p="http://schemas.openxmlformats.org/presentationml/2006/main">
  <p:tag name="KSO_WM_FULL_TEXT_BEAUTIFY_COPY_ID" val="8"/>
</p:tagLst>
</file>

<file path=ppt/tags/tag89.xml><?xml version="1.0" encoding="utf-8"?>
<p:tagLst xmlns:p="http://schemas.openxmlformats.org/presentationml/2006/main">
  <p:tag name="KSO_WM_FULL_TEXT_BEAUTIFY_COPY_ID" val="9"/>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FULL_TEXT_BEAUTIFY_COPY_ID" val="10"/>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4280_4*l_h_i*1_1_1"/>
  <p:tag name="KSO_WM_TEMPLATE_CATEGORY" val="custom"/>
  <p:tag name="KSO_WM_TEMPLATE_INDEX" val="20204280"/>
  <p:tag name="KSO_WM_UNIT_LAYERLEVEL" val="1_1_1"/>
  <p:tag name="KSO_WM_TAG_VERSION" val="1.0"/>
  <p:tag name="KSO_WM_BEAUTIFY_FLAG" val="#wm#"/>
  <p:tag name="KSO_WM_CHIP_GROUPID" val="5f71cf800ff15d9a40ef5081"/>
  <p:tag name="KSO_WM_CHIP_XID" val="5f71cf800ff15d9a40ef5084"/>
  <p:tag name="KSO_WM_UNIT_DEC_AREA_ID" val="7817d49912b24370bec2b33de546585d"/>
  <p:tag name="KSO_WM_CHIP_FILLAREA_FILL_RULE" val="{&quot;fill_align&quot;:&quot;cm&quot;,&quot;fill_mode&quot;:&quot;adaptive&quot;,&quot;sacle_strategy&quot;:&quot;stretch&quot;}"/>
  <p:tag name="KSO_WM_UNIT_DEC_SUPPORTCHANGEPIC" val="0"/>
  <p:tag name="KSO_WM_UNIT_DEC_CHANGEPICRESERVED" val="0"/>
  <p:tag name="KSO_WM_ASSEMBLE_CHIP_INDEX" val="686ea3e80f4747b1820267951770e1c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UNIT_USESOURCEFORMAT_APPLY" val="1"/>
  <p:tag name="KSO_WM_FULL_TEXT_BEAUTIFY_COPY_ID" val="11"/>
</p:tagLst>
</file>

<file path=ppt/tags/tag92.xml><?xml version="1.0" encoding="utf-8"?>
<p:tagLst xmlns:p="http://schemas.openxmlformats.org/presentationml/2006/main">
  <p:tag name="KSO_WM_FULL_TEXT_BEAUTIFY_COPY_ID" val="1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4280_4*l_h_i*1_1_1"/>
  <p:tag name="KSO_WM_TEMPLATE_CATEGORY" val="custom"/>
  <p:tag name="KSO_WM_TEMPLATE_INDEX" val="20204280"/>
  <p:tag name="KSO_WM_UNIT_LAYERLEVEL" val="1_1_1"/>
  <p:tag name="KSO_WM_TAG_VERSION" val="1.0"/>
  <p:tag name="KSO_WM_BEAUTIFY_FLAG" val="#wm#"/>
  <p:tag name="KSO_WM_CHIP_GROUPID" val="5f71cf800ff15d9a40ef5081"/>
  <p:tag name="KSO_WM_CHIP_XID" val="5f71cf800ff15d9a40ef5084"/>
  <p:tag name="KSO_WM_UNIT_DEC_AREA_ID" val="7817d49912b24370bec2b33de546585d"/>
  <p:tag name="KSO_WM_CHIP_FILLAREA_FILL_RULE" val="{&quot;fill_align&quot;:&quot;cm&quot;,&quot;fill_mode&quot;:&quot;adaptive&quot;,&quot;sacle_strategy&quot;:&quot;stretch&quot;}"/>
  <p:tag name="KSO_WM_UNIT_DEC_SUPPORTCHANGEPIC" val="0"/>
  <p:tag name="KSO_WM_UNIT_DEC_CHANGEPICRESERVED" val="0"/>
  <p:tag name="KSO_WM_ASSEMBLE_CHIP_INDEX" val="686ea3e80f4747b1820267951770e1c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UNIT_USESOURCEFORMAT_APPLY" val="1"/>
  <p:tag name="KSO_WM_FULL_TEXT_BEAUTIFY_COPY_ID" val="13"/>
</p:tagLst>
</file>

<file path=ppt/tags/tag94.xml><?xml version="1.0" encoding="utf-8"?>
<p:tagLst xmlns:p="http://schemas.openxmlformats.org/presentationml/2006/main">
  <p:tag name="KSO_WM_FULL_TEXT_BEAUTIFY_COPY_ID" val="14"/>
</p:tagLst>
</file>

<file path=ppt/tags/tag95.xml><?xml version="1.0" encoding="utf-8"?>
<p:tagLst xmlns:p="http://schemas.openxmlformats.org/presentationml/2006/main">
  <p:tag name="KSO_WM_FULL_TEXT_BEAUTIFY_COPY_ID" val="15"/>
</p:tagLst>
</file>

<file path=ppt/tags/tag96.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 name="KSO_WM_FULL_TEXT_BEAUTIFY_COPY_ID" val="150995358"/>
</p:tagLst>
</file>

<file path=ppt/tags/tag97.xml><?xml version="1.0" encoding="utf-8"?>
<p:tagLst xmlns:p="http://schemas.openxmlformats.org/presentationml/2006/main">
  <p:tag name="KSO_WM_BEAUTIFY_FLAG" val="#wm#"/>
  <p:tag name="KSO_WM_TEMPLATE_CATEGORY" val="custom"/>
  <p:tag name="KSO_WM_TEMPLATE_INDEX" val="20205081"/>
</p:tagLst>
</file>

<file path=ppt/tags/tag98.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081_13*a*1"/>
  <p:tag name="KSO_WM_TEMPLATE_CATEGORY" val="custom"/>
  <p:tag name="KSO_WM_TEMPLATE_INDEX" val="20205081"/>
  <p:tag name="KSO_WM_UNIT_LAYERLEVEL" val="1"/>
  <p:tag name="KSO_WM_TAG_VERSION" val="1.0"/>
  <p:tag name="KSO_WM_BEAUTIFY_FLAG" val="#wm#"/>
  <p:tag name="KSO_WM_UNIT_ISNUMDGMTITLE" val="0"/>
  <p:tag name="KSO_WM_FULL_TEXT_BEAUTIFY_COPY_ID" val="3"/>
</p:tagLst>
</file>

<file path=ppt/tags/tag99.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081_13*f*1"/>
  <p:tag name="KSO_WM_TEMPLATE_CATEGORY" val="custom"/>
  <p:tag name="KSO_WM_TEMPLATE_INDEX" val="20205081"/>
  <p:tag name="KSO_WM_UNIT_LAYERLEVEL" val="1"/>
  <p:tag name="KSO_WM_TAG_VERSION" val="1.0"/>
  <p:tag name="KSO_WM_BEAUTIFY_FLAG" val="#wm#"/>
  <p:tag name="KSO_WM_FULL_TEXT_BEAUTIFY_COPY_ID" val="2"/>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9600</Words>
  <Application>WPS 演示</Application>
  <PresentationFormat>宽屏</PresentationFormat>
  <Paragraphs>461</Paragraphs>
  <Slides>41</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41</vt:i4>
      </vt:variant>
    </vt:vector>
  </HeadingPairs>
  <TitlesOfParts>
    <vt:vector size="54" baseType="lpstr">
      <vt:lpstr>Arial</vt:lpstr>
      <vt:lpstr>宋体</vt:lpstr>
      <vt:lpstr>Wingdings</vt:lpstr>
      <vt:lpstr>微软雅黑</vt:lpstr>
      <vt:lpstr>Wingdings</vt:lpstr>
      <vt:lpstr>华文新魏</vt:lpstr>
      <vt:lpstr>Cambria Math</vt:lpstr>
      <vt:lpstr>Arial Unicode MS</vt:lpstr>
      <vt:lpstr>Calibri</vt:lpstr>
      <vt:lpstr>华文中宋</vt:lpstr>
      <vt:lpstr>MS Mincho</vt:lpstr>
      <vt:lpstr>Segoe Print</vt:lpstr>
      <vt:lpstr>Office 主题​​</vt:lpstr>
      <vt:lpstr>贝叶斯深度网络+贝叶斯网</vt:lpstr>
      <vt:lpstr>PowerPoint 演示文稿</vt:lpstr>
      <vt:lpstr>PowerPoint 演示文稿</vt:lpstr>
      <vt:lpstr>PowerPoint 演示文稿</vt:lpstr>
      <vt:lpstr>PowerPoint 演示文稿</vt:lpstr>
      <vt:lpstr>框架介绍</vt:lpstr>
      <vt:lpstr>大体架构</vt:lpstr>
      <vt:lpstr>1 感知模块 为贝叶斯网的输入做准备</vt:lpstr>
      <vt:lpstr>卡尔曼滤波方法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推断模块 如何将上述的不确定性传入到贝叶斯网中？ 融合了上述不确定信息后如何进行决策？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参考文献</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刘博文,leo</cp:lastModifiedBy>
  <cp:revision>154</cp:revision>
  <dcterms:created xsi:type="dcterms:W3CDTF">2019-06-19T02:08:00Z</dcterms:created>
  <dcterms:modified xsi:type="dcterms:W3CDTF">2021-08-10T11:11:38Z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6F0D241F7B824DD4B38372C6328BBC81</vt:lpwstr>
  </property>
</Properties>
</file>